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24"/>
  </p:notesMasterIdLst>
  <p:sldIdLst>
    <p:sldId id="257" r:id="rId2"/>
    <p:sldId id="285" r:id="rId3"/>
    <p:sldId id="262" r:id="rId4"/>
    <p:sldId id="261" r:id="rId5"/>
    <p:sldId id="270" r:id="rId6"/>
    <p:sldId id="289" r:id="rId7"/>
    <p:sldId id="286" r:id="rId8"/>
    <p:sldId id="263" r:id="rId9"/>
    <p:sldId id="275" r:id="rId10"/>
    <p:sldId id="276" r:id="rId11"/>
    <p:sldId id="277" r:id="rId12"/>
    <p:sldId id="278" r:id="rId13"/>
    <p:sldId id="280" r:id="rId14"/>
    <p:sldId id="279" r:id="rId15"/>
    <p:sldId id="287" r:id="rId16"/>
    <p:sldId id="288" r:id="rId17"/>
    <p:sldId id="274" r:id="rId18"/>
    <p:sldId id="265" r:id="rId19"/>
    <p:sldId id="281" r:id="rId20"/>
    <p:sldId id="290" r:id="rId21"/>
    <p:sldId id="291" r:id="rId22"/>
    <p:sldId id="269" r:id="rId23"/>
  </p:sldIdLst>
  <p:sldSz cx="12192000" cy="6858000"/>
  <p:notesSz cx="6858000" cy="9144000"/>
  <p:embeddedFontLst>
    <p:embeddedFont>
      <p:font typeface="Adobe 고딕 Std B" panose="020B0800000000000000" pitchFamily="34" charset="-127"/>
      <p:bold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브롤고딕30" panose="020B0500000000000000" pitchFamily="34" charset="-127"/>
      <p:regular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565"/>
    <a:srgbClr val="4DA7E5"/>
    <a:srgbClr val="FFFFFF"/>
    <a:srgbClr val="51A5E2"/>
    <a:srgbClr val="FF3333"/>
    <a:srgbClr val="89BB67"/>
    <a:srgbClr val="38ACEB"/>
    <a:srgbClr val="FDCBCB"/>
    <a:srgbClr val="BDBDFF"/>
    <a:srgbClr val="FF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98" autoAdjust="0"/>
    <p:restoredTop sz="94660"/>
  </p:normalViewPr>
  <p:slideViewPr>
    <p:cSldViewPr snapToGrid="0">
      <p:cViewPr>
        <p:scale>
          <a:sx n="75" d="100"/>
          <a:sy n="75" d="100"/>
        </p:scale>
        <p:origin x="1062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gif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2022-09-28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10386" y="2705608"/>
            <a:ext cx="857122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200" b="1" spc="-30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5200" b="1" spc="-30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스테이지 </a:t>
            </a:r>
            <a:r>
              <a:rPr lang="ko-KR" altLang="en-US" sz="5200" b="1" spc="-30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골렘</a:t>
            </a:r>
            <a:r>
              <a:rPr lang="ko-KR" altLang="en-US" sz="5200" b="1" spc="-30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보스 기획서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186883" y="3706116"/>
            <a:ext cx="3818246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작성자 </a:t>
            </a:r>
            <a:r>
              <a:rPr lang="en-US" altLang="ko-KR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</a:t>
            </a:r>
            <a:r>
              <a:rPr lang="ko-KR" altLang="en-US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김민수</a:t>
            </a:r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공격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바닥 내려 찍기 공격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BB9E8321-3B95-77BC-2196-B3F6DC0F0792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123" name="직선 연결선 122">
              <a:extLst>
                <a:ext uri="{FF2B5EF4-FFF2-40B4-BE49-F238E27FC236}">
                  <a16:creationId xmlns:a16="http://schemas.microsoft.com/office/drawing/2014/main" id="{D1E07D15-6798-C6AB-518F-11726537B744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직선 연결선 123">
              <a:extLst>
                <a:ext uri="{FF2B5EF4-FFF2-40B4-BE49-F238E27FC236}">
                  <a16:creationId xmlns:a16="http://schemas.microsoft.com/office/drawing/2014/main" id="{C8EA9A91-478E-76F9-10AD-25D3E211AAC7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직선 연결선 124">
              <a:extLst>
                <a:ext uri="{FF2B5EF4-FFF2-40B4-BE49-F238E27FC236}">
                  <a16:creationId xmlns:a16="http://schemas.microsoft.com/office/drawing/2014/main" id="{A7CB96AC-83C8-B692-7D05-2E79FD407D2A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직선 연결선 125">
              <a:extLst>
                <a:ext uri="{FF2B5EF4-FFF2-40B4-BE49-F238E27FC236}">
                  <a16:creationId xmlns:a16="http://schemas.microsoft.com/office/drawing/2014/main" id="{82E86285-3586-9793-C5C7-08973E17AB9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직선 연결선 126">
              <a:extLst>
                <a:ext uri="{FF2B5EF4-FFF2-40B4-BE49-F238E27FC236}">
                  <a16:creationId xmlns:a16="http://schemas.microsoft.com/office/drawing/2014/main" id="{1DD17568-60C3-4D84-3074-ADF758912976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직선 연결선 127">
              <a:extLst>
                <a:ext uri="{FF2B5EF4-FFF2-40B4-BE49-F238E27FC236}">
                  <a16:creationId xmlns:a16="http://schemas.microsoft.com/office/drawing/2014/main" id="{73CF39B8-7002-2CD5-BC6B-E216F05170DF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직선 연결선 128">
              <a:extLst>
                <a:ext uri="{FF2B5EF4-FFF2-40B4-BE49-F238E27FC236}">
                  <a16:creationId xmlns:a16="http://schemas.microsoft.com/office/drawing/2014/main" id="{9878953B-55CE-1A29-E975-76D02396D380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직선 연결선 129">
              <a:extLst>
                <a:ext uri="{FF2B5EF4-FFF2-40B4-BE49-F238E27FC236}">
                  <a16:creationId xmlns:a16="http://schemas.microsoft.com/office/drawing/2014/main" id="{B4E69CA7-CAA5-AC75-3220-54B408AE5963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1" name="직사각형 130">
              <a:extLst>
                <a:ext uri="{FF2B5EF4-FFF2-40B4-BE49-F238E27FC236}">
                  <a16:creationId xmlns:a16="http://schemas.microsoft.com/office/drawing/2014/main" id="{240264A4-74B9-6787-3220-C32226BECE98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398AAC3A-FDBA-20F6-372A-633B5BB09BCA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20E8E4FB-9C77-566F-1CB2-981756C8FCEF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1BB3BD0D-6D5E-1135-AEEF-27D568C9B2B4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  <p:pic>
        <p:nvPicPr>
          <p:cNvPr id="4" name="그림 3" descr="옅은이(가) 표시된 사진&#10;&#10;자동 생성된 설명">
            <a:extLst>
              <a:ext uri="{FF2B5EF4-FFF2-40B4-BE49-F238E27FC236}">
                <a16:creationId xmlns:a16="http://schemas.microsoft.com/office/drawing/2014/main" id="{0BB1D0FB-48F6-7511-6F1A-25B896B8AF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" y="1102701"/>
            <a:ext cx="4194495" cy="31575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282E28-2B63-9B15-D6B2-45CE33912B43}"/>
              </a:ext>
            </a:extLst>
          </p:cNvPr>
          <p:cNvSpPr txBox="1"/>
          <p:nvPr/>
        </p:nvSpPr>
        <p:spPr>
          <a:xfrm>
            <a:off x="3913991" y="1207698"/>
            <a:ext cx="59058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공격 설명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양 손으로 바닥을 내리쳐 바닥을 파괴하여 돌 파면을  사방으로 날립니다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0F7817-A373-73FE-2A73-7EFEAA76455B}"/>
              </a:ext>
            </a:extLst>
          </p:cNvPr>
          <p:cNvSpPr txBox="1"/>
          <p:nvPr/>
        </p:nvSpPr>
        <p:spPr>
          <a:xfrm>
            <a:off x="4029075" y="1512355"/>
            <a:ext cx="6019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기본 공격입니다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보스가 </a:t>
            </a:r>
            <a:r>
              <a:rPr lang="ko-KR" altLang="en-US" sz="1200" spc="-150" dirty="0">
                <a:solidFill>
                  <a:srgbClr val="00B05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근거리</a:t>
            </a:r>
            <a:r>
              <a:rPr lang="en-US" altLang="ko-KR" sz="1200" spc="-150" dirty="0">
                <a:solidFill>
                  <a:srgbClr val="00B05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, </a:t>
            </a:r>
            <a:r>
              <a:rPr lang="ko-KR" altLang="en-US" sz="1200" spc="-150" dirty="0">
                <a:solidFill>
                  <a:srgbClr val="00B05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원거리에서  캐릭터 를 인식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했다면 사용하는 기술입니다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플레이어에게  범위를 미리 보여주지 않는 공격입니다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원형  멘토님 과  상의  후  탄막의  퍼짐 에  대한  설명  작성하겠습니다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 -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작성중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9E40AE-7441-9389-1805-547FD4B099E5}"/>
              </a:ext>
            </a:extLst>
          </p:cNvPr>
          <p:cNvSpPr txBox="1"/>
          <p:nvPr/>
        </p:nvSpPr>
        <p:spPr>
          <a:xfrm>
            <a:off x="4196717" y="2881230"/>
            <a:ext cx="6019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중심 데미지</a:t>
            </a:r>
            <a:r>
              <a:rPr lang="en-US" altLang="ko-KR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1 5 </a:t>
            </a:r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 </a:t>
            </a:r>
            <a:endParaRPr lang="en-US" altLang="ko-KR" sz="1200" spc="-150" dirty="0">
              <a:solidFill>
                <a:srgbClr val="FF6565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200" spc="-150" dirty="0">
                <a:solidFill>
                  <a:srgbClr val="4DA7E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외곽 데미지 </a:t>
            </a:r>
            <a:r>
              <a:rPr lang="en-US" altLang="ko-KR" sz="1200" spc="-150" dirty="0">
                <a:solidFill>
                  <a:srgbClr val="4DA7E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10</a:t>
            </a:r>
            <a:r>
              <a:rPr lang="ko-KR" altLang="en-US" sz="1200" spc="-150" dirty="0">
                <a:solidFill>
                  <a:srgbClr val="4DA7E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endParaRPr lang="en-US" altLang="ko-KR" sz="1200" spc="-150" dirty="0">
              <a:solidFill>
                <a:srgbClr val="4DA7E5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돌 파편 탄막 당 데미지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5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6CBFA6-F2A9-3E9F-28FC-6EB2B77CCB70}"/>
              </a:ext>
            </a:extLst>
          </p:cNvPr>
          <p:cNvSpPr txBox="1"/>
          <p:nvPr/>
        </p:nvSpPr>
        <p:spPr>
          <a:xfrm>
            <a:off x="4105275" y="2637721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A12384-D988-F42E-0390-B5AD3BC14009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50863F2-6CA4-5CF5-8B16-E5E24B90C422}"/>
              </a:ext>
            </a:extLst>
          </p:cNvPr>
          <p:cNvGrpSpPr/>
          <p:nvPr/>
        </p:nvGrpSpPr>
        <p:grpSpPr>
          <a:xfrm>
            <a:off x="743788" y="4701928"/>
            <a:ext cx="1800000" cy="1800000"/>
            <a:chOff x="848392" y="4751414"/>
            <a:chExt cx="1800000" cy="1800000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EEB4284C-77C2-C0B5-D998-5FEFD36A5620}"/>
                </a:ext>
              </a:extLst>
            </p:cNvPr>
            <p:cNvSpPr/>
            <p:nvPr/>
          </p:nvSpPr>
          <p:spPr>
            <a:xfrm>
              <a:off x="848392" y="4751414"/>
              <a:ext cx="1800000" cy="1800000"/>
            </a:xfrm>
            <a:prstGeom prst="ellipse">
              <a:avLst/>
            </a:prstGeom>
            <a:gradFill>
              <a:gsLst>
                <a:gs pos="0">
                  <a:srgbClr val="00B0F0"/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</a:gra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A875F35A-DC7A-8B77-8BDE-7814E7F1AC95}"/>
                </a:ext>
              </a:extLst>
            </p:cNvPr>
            <p:cNvSpPr/>
            <p:nvPr/>
          </p:nvSpPr>
          <p:spPr>
            <a:xfrm>
              <a:off x="1073392" y="4976414"/>
              <a:ext cx="1350000" cy="1350000"/>
            </a:xfrm>
            <a:prstGeom prst="ellipse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864CF72C-6646-4782-D094-16C6E294C130}"/>
              </a:ext>
            </a:extLst>
          </p:cNvPr>
          <p:cNvSpPr txBox="1"/>
          <p:nvPr/>
        </p:nvSpPr>
        <p:spPr>
          <a:xfrm>
            <a:off x="2950645" y="4427800"/>
            <a:ext cx="3462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중심 데미지  범위   보스의   가로 길이를  </a:t>
            </a:r>
            <a:r>
              <a:rPr lang="en-US" altLang="ko-KR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  가정  시</a:t>
            </a:r>
            <a:endParaRPr lang="en-US" altLang="ko-KR" sz="1200" spc="-150" dirty="0">
              <a:solidFill>
                <a:srgbClr val="FF6565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의  크기입니다</a:t>
            </a:r>
            <a:r>
              <a:rPr lang="en-US" altLang="ko-KR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</a:t>
            </a: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B4753364-2B7D-4C8B-2BC3-A4A022D8E31E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1594517" y="4658633"/>
            <a:ext cx="1356128" cy="9229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979A99C4-FB4B-CC94-3D62-4C75249E3899}"/>
              </a:ext>
            </a:extLst>
          </p:cNvPr>
          <p:cNvCxnSpPr>
            <a:cxnSpLocks/>
            <a:stCxn id="32" idx="1"/>
          </p:cNvCxnSpPr>
          <p:nvPr/>
        </p:nvCxnSpPr>
        <p:spPr>
          <a:xfrm flipH="1" flipV="1">
            <a:off x="1996166" y="6270890"/>
            <a:ext cx="1057814" cy="13870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67DE9EC-177F-AC69-B30D-3BE04E6181AE}"/>
              </a:ext>
            </a:extLst>
          </p:cNvPr>
          <p:cNvSpPr txBox="1"/>
          <p:nvPr/>
        </p:nvSpPr>
        <p:spPr>
          <a:xfrm>
            <a:off x="3053980" y="6271095"/>
            <a:ext cx="4210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외곽데미지</a:t>
            </a:r>
            <a:r>
              <a:rPr lang="ko-KR" altLang="en-US" sz="1200" spc="-150" dirty="0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범위는  총   크기에서  중심 범위를  제외한  영역 입니다</a:t>
            </a:r>
            <a:r>
              <a:rPr lang="en-US" altLang="ko-KR" sz="1200" spc="-150" dirty="0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r>
              <a:rPr lang="ko-KR" altLang="en-US" sz="1200" spc="-150" dirty="0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endParaRPr lang="en-US" altLang="ko-KR" sz="1200" spc="-150" dirty="0">
              <a:solidFill>
                <a:srgbClr val="51A5E2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B93008E-17CA-C225-B3A4-3DF3BA9B698A}"/>
              </a:ext>
            </a:extLst>
          </p:cNvPr>
          <p:cNvCxnSpPr>
            <a:cxnSpLocks/>
            <a:endCxn id="11" idx="6"/>
          </p:cNvCxnSpPr>
          <p:nvPr/>
        </p:nvCxnSpPr>
        <p:spPr>
          <a:xfrm flipH="1">
            <a:off x="2543788" y="5601928"/>
            <a:ext cx="12916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18F157C-97F4-8BEE-F611-E3B560B9A051}"/>
              </a:ext>
            </a:extLst>
          </p:cNvPr>
          <p:cNvSpPr txBox="1"/>
          <p:nvPr/>
        </p:nvSpPr>
        <p:spPr>
          <a:xfrm>
            <a:off x="3801374" y="5371095"/>
            <a:ext cx="3462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히트박스 의  총   </a:t>
            </a:r>
            <a:r>
              <a:rPr lang="ko-KR" altLang="en-US" sz="1200" spc="-150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크기는보스의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 가로 길이를  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  가정  시</a:t>
            </a:r>
            <a:endParaRPr lang="en-US" altLang="ko-KR" sz="12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1.5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의  크기입니다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43DF39F-7E5E-2605-B207-B125C13E79DC}"/>
              </a:ext>
            </a:extLst>
          </p:cNvPr>
          <p:cNvGrpSpPr/>
          <p:nvPr/>
        </p:nvGrpSpPr>
        <p:grpSpPr>
          <a:xfrm>
            <a:off x="7561916" y="4368088"/>
            <a:ext cx="3438806" cy="727803"/>
            <a:chOff x="7419653" y="4258022"/>
            <a:chExt cx="3438806" cy="72780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3B09E5A-6535-AD1F-2E81-4266C8292EA5}"/>
                </a:ext>
              </a:extLst>
            </p:cNvPr>
            <p:cNvSpPr txBox="1"/>
            <p:nvPr/>
          </p:nvSpPr>
          <p:spPr>
            <a:xfrm>
              <a:off x="7419653" y="4258022"/>
              <a:ext cx="3011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649EA3D-C620-B202-3BED-45A430A9A52E}"/>
                </a:ext>
              </a:extLst>
            </p:cNvPr>
            <p:cNvSpPr txBox="1"/>
            <p:nvPr/>
          </p:nvSpPr>
          <p:spPr>
            <a:xfrm>
              <a:off x="7847220" y="4524160"/>
              <a:ext cx="30112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데미지 값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탄막의   개수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463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공격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돌진 공격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5C1FE83-1605-0B7A-C7FA-29FABD91D34C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ACE5DAAF-6F89-CD8A-75AF-43C798DDCA7D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D9AB7586-1E8D-8100-A3FB-CABB613BEA39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40675B88-E790-3924-2C87-D96AB84F8CCA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F224C483-39A7-3C9F-A3DA-AA3C19C36BAD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FF01BDB3-3810-33AD-5A36-48C5B3B0F8E8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C06C7371-A52D-9D77-1CD0-127DF7A8B8BA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77F63194-BF95-FA18-C539-EF25BA9485D2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78283A6-6C19-A7B8-1B5A-B08EBD7347C2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C25E8C8-83AD-61C4-FE7C-914E23711C49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81C35D7-433E-1397-BFCA-5A0390B01966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CF1DBEA-5464-4C24-716B-05DCCDE7C0C3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65F24E8-5522-2F32-302F-ACB31326E70F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501FA64D-F993-D15A-08F7-BD9A0DAAB364}"/>
              </a:ext>
            </a:extLst>
          </p:cNvPr>
          <p:cNvSpPr txBox="1"/>
          <p:nvPr/>
        </p:nvSpPr>
        <p:spPr>
          <a:xfrm>
            <a:off x="3913991" y="1207698"/>
            <a:ext cx="8159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공격 설명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보스가  준비시간을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 가지고 한  팔로  몸을 가리고  플레이어 방향으로 벽까지 돌진합니다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외각 피격지점에 피격  시   밀려나고  중앙 피격지점에 서 피격 시  벽까지 끌고가서 </a:t>
            </a:r>
            <a:r>
              <a:rPr lang="ko-KR" altLang="en-US" sz="14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추가데미지를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입힙니다  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BDC4C3-87F5-490D-BE85-A6415BE70A36}"/>
              </a:ext>
            </a:extLst>
          </p:cNvPr>
          <p:cNvSpPr txBox="1"/>
          <p:nvPr/>
        </p:nvSpPr>
        <p:spPr>
          <a:xfrm>
            <a:off x="3913991" y="1755459"/>
            <a:ext cx="65169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기본 공격입니다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보스가 </a:t>
            </a:r>
            <a:r>
              <a:rPr lang="ko-KR" altLang="en-US" sz="1200" spc="-150" dirty="0">
                <a:solidFill>
                  <a:srgbClr val="00B05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근거리</a:t>
            </a:r>
            <a:r>
              <a:rPr lang="en-US" altLang="ko-KR" sz="1200" spc="-150" dirty="0">
                <a:solidFill>
                  <a:srgbClr val="00B05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, </a:t>
            </a:r>
            <a:r>
              <a:rPr lang="ko-KR" altLang="en-US" sz="1200" spc="-150" dirty="0">
                <a:solidFill>
                  <a:srgbClr val="00B05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원거리에서  캐릭터 를 인식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했다면 사용하는 기술입니다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공격 범위를  미리 노출 시켜주는데  준비시간동안 캐릭터를  따라 다니며  변경되는 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공격범위입니다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</a:t>
            </a:r>
          </a:p>
          <a:p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           1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초의  준비 시간이 끝나면  공격범위를  확정하고  돌진합니다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공략 방법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타이밍에  맞춰서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대쉬로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피할 수 있도록 설계했습니다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DDA0732-CAED-D910-DE5F-5F7DBF6BBB25}"/>
              </a:ext>
            </a:extLst>
          </p:cNvPr>
          <p:cNvSpPr txBox="1"/>
          <p:nvPr/>
        </p:nvSpPr>
        <p:spPr>
          <a:xfrm>
            <a:off x="4041774" y="3380662"/>
            <a:ext cx="6019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중앙 데미지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20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 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+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벽에  박혔을  때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10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  추가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외곽 데미지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10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데미지를  입히고  밀어냅니다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341C75A-3CCF-003E-B69F-98BB8862364B}"/>
              </a:ext>
            </a:extLst>
          </p:cNvPr>
          <p:cNvSpPr txBox="1"/>
          <p:nvPr/>
        </p:nvSpPr>
        <p:spPr>
          <a:xfrm>
            <a:off x="3990191" y="3160433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5ADA4C8-8C90-D654-33B9-91F5C5957115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AEC7760B-4B56-9AC5-C6DC-942DB6DF4E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6" y="699992"/>
            <a:ext cx="4075108" cy="3157200"/>
          </a:xfrm>
          <a:prstGeom prst="rect">
            <a:avLst/>
          </a:prstGeom>
        </p:spPr>
      </p:pic>
      <p:grpSp>
        <p:nvGrpSpPr>
          <p:cNvPr id="44" name="그룹 43">
            <a:extLst>
              <a:ext uri="{FF2B5EF4-FFF2-40B4-BE49-F238E27FC236}">
                <a16:creationId xmlns:a16="http://schemas.microsoft.com/office/drawing/2014/main" id="{CB04A1C6-C467-9AC7-9DE6-EF8FA8BC85FB}"/>
              </a:ext>
            </a:extLst>
          </p:cNvPr>
          <p:cNvGrpSpPr/>
          <p:nvPr/>
        </p:nvGrpSpPr>
        <p:grpSpPr>
          <a:xfrm>
            <a:off x="784318" y="4533745"/>
            <a:ext cx="1420281" cy="1968183"/>
            <a:chOff x="629409" y="4704930"/>
            <a:chExt cx="1433499" cy="1796998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A824327B-933C-02A8-1505-63281C02ADCA}"/>
                </a:ext>
              </a:extLst>
            </p:cNvPr>
            <p:cNvSpPr/>
            <p:nvPr/>
          </p:nvSpPr>
          <p:spPr>
            <a:xfrm>
              <a:off x="629698" y="4704930"/>
              <a:ext cx="1433210" cy="1796998"/>
            </a:xfrm>
            <a:prstGeom prst="rect">
              <a:avLst/>
            </a:prstGeom>
            <a:solidFill>
              <a:srgbClr val="FDCB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03A2D51-455A-6B4E-0E1E-701B51CD72D8}"/>
                </a:ext>
              </a:extLst>
            </p:cNvPr>
            <p:cNvSpPr/>
            <p:nvPr/>
          </p:nvSpPr>
          <p:spPr>
            <a:xfrm>
              <a:off x="629409" y="5012375"/>
              <a:ext cx="1433211" cy="1149307"/>
            </a:xfrm>
            <a:prstGeom prst="rect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51" name="그림 50">
            <a:extLst>
              <a:ext uri="{FF2B5EF4-FFF2-40B4-BE49-F238E27FC236}">
                <a16:creationId xmlns:a16="http://schemas.microsoft.com/office/drawing/2014/main" id="{E220451E-18EA-313D-A470-6CB5A48193C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2220695" y="5833439"/>
            <a:ext cx="514213" cy="668489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58EBF4A4-055B-AD61-21E5-E4E560F1A98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2214088" y="5209540"/>
            <a:ext cx="514213" cy="668489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495FB72F-DDDA-7BCF-005C-DE53862ED1D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2204028" y="4568129"/>
            <a:ext cx="514213" cy="668489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6C7FB15B-6206-082D-E675-692D94A2E82E}"/>
              </a:ext>
            </a:extLst>
          </p:cNvPr>
          <p:cNvSpPr txBox="1"/>
          <p:nvPr/>
        </p:nvSpPr>
        <p:spPr>
          <a:xfrm>
            <a:off x="784603" y="6536878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※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캐릭터의  세로길이를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  가정했습니다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	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4F1769B-06E4-F5A6-0600-B374CC633C36}"/>
              </a:ext>
            </a:extLst>
          </p:cNvPr>
          <p:cNvSpPr txBox="1"/>
          <p:nvPr/>
        </p:nvSpPr>
        <p:spPr>
          <a:xfrm>
            <a:off x="2758182" y="4516041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크기 설명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의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크기입니다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F38C1F1-9B77-63F0-0023-3E7D6426B021}"/>
              </a:ext>
            </a:extLst>
          </p:cNvPr>
          <p:cNvSpPr txBox="1"/>
          <p:nvPr/>
        </p:nvSpPr>
        <p:spPr>
          <a:xfrm>
            <a:off x="848392" y="5387960"/>
            <a:ext cx="1291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중앙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B93E0F0-B049-B4A4-D7E5-9AB3157A4747}"/>
              </a:ext>
            </a:extLst>
          </p:cNvPr>
          <p:cNvSpPr txBox="1"/>
          <p:nvPr/>
        </p:nvSpPr>
        <p:spPr>
          <a:xfrm>
            <a:off x="825285" y="4570994"/>
            <a:ext cx="1291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외곽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50030AC-2B4B-6FE3-2670-137893991421}"/>
              </a:ext>
            </a:extLst>
          </p:cNvPr>
          <p:cNvSpPr txBox="1"/>
          <p:nvPr/>
        </p:nvSpPr>
        <p:spPr>
          <a:xfrm>
            <a:off x="848392" y="6202444"/>
            <a:ext cx="12918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외곽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A4385B2-5CE5-86A3-4411-624D008BA5A3}"/>
              </a:ext>
            </a:extLst>
          </p:cNvPr>
          <p:cNvSpPr txBox="1"/>
          <p:nvPr/>
        </p:nvSpPr>
        <p:spPr>
          <a:xfrm>
            <a:off x="2805136" y="4843354"/>
            <a:ext cx="6019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중앙 데미지의   범위는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외곽 데미지  범위는 각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0..5  0.5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460EE914-FF21-EA85-8DF2-592DE99050CA}"/>
              </a:ext>
            </a:extLst>
          </p:cNvPr>
          <p:cNvGrpSpPr/>
          <p:nvPr/>
        </p:nvGrpSpPr>
        <p:grpSpPr>
          <a:xfrm>
            <a:off x="6803768" y="4341154"/>
            <a:ext cx="3438806" cy="727803"/>
            <a:chOff x="7419653" y="4258022"/>
            <a:chExt cx="3438806" cy="727803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0D709BD-BD80-2A10-EF2C-491150ABE1A1}"/>
                </a:ext>
              </a:extLst>
            </p:cNvPr>
            <p:cNvSpPr txBox="1"/>
            <p:nvPr/>
          </p:nvSpPr>
          <p:spPr>
            <a:xfrm>
              <a:off x="7419653" y="4258022"/>
              <a:ext cx="3011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01E3418-A203-C06C-9136-0C678F08157B}"/>
                </a:ext>
              </a:extLst>
            </p:cNvPr>
            <p:cNvSpPr txBox="1"/>
            <p:nvPr/>
          </p:nvSpPr>
          <p:spPr>
            <a:xfrm>
              <a:off x="7847220" y="4524160"/>
              <a:ext cx="30112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데미지 값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돌진의   속도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9621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공격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도약 공격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CA3477A-53AF-2CA7-759F-73FD8FF6C899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621BD922-0E60-3D10-8FF7-6A1ED45CABFA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3DD0504D-5042-5CF6-8601-119171D4BCE8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9C9BF0D7-7759-009E-7B29-BC514EC00F88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79A9E84-59C1-0E41-1AFF-0ECA7C7AB9D9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02A163AE-B217-2DAE-8A52-BD4770629E7A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8B3CC0E9-6AF9-149D-B545-57ACDCBCA9DB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EF882094-ECD9-B8DF-22A8-3B6ED735F476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402B51BE-7AB3-181F-8354-3E1C0D4746CD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2ACEE76-BF03-92AF-0312-022FFAA2D428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D4A7004-BD32-2FAF-9E7D-7213EC9EAE26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02138BE-59DE-BBF2-9CA4-886C818FD77C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5C98AF5-08FE-B046-8A3D-1303DC2F9BE6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  <p:pic>
        <p:nvPicPr>
          <p:cNvPr id="33" name="그림 32" descr="옅은이(가) 표시된 사진&#10;&#10;자동 생성된 설명">
            <a:extLst>
              <a:ext uri="{FF2B5EF4-FFF2-40B4-BE49-F238E27FC236}">
                <a16:creationId xmlns:a16="http://schemas.microsoft.com/office/drawing/2014/main" id="{E3F7A2D4-395A-0AB2-4B1D-A8D62DF7E1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" y="1102701"/>
            <a:ext cx="4194495" cy="315753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4CFFF1C0-230F-5F48-9296-1D5157A787EF}"/>
              </a:ext>
            </a:extLst>
          </p:cNvPr>
          <p:cNvSpPr txBox="1"/>
          <p:nvPr/>
        </p:nvSpPr>
        <p:spPr>
          <a:xfrm>
            <a:off x="3913990" y="1207698"/>
            <a:ext cx="80779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공격 설명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</a:t>
            </a:r>
            <a:r>
              <a:rPr lang="ko-KR" altLang="en-US" sz="1400" u="sng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보스가  </a:t>
            </a:r>
            <a:r>
              <a:rPr lang="en-US" altLang="ko-KR" sz="1400" u="sng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ko-KR" altLang="en-US" sz="1400" u="sng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초간  캐릭터에게서 멀어진 후  점프합니다</a:t>
            </a:r>
            <a:r>
              <a:rPr lang="en-US" altLang="ko-KR" sz="1400" u="sng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                                     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보스가  점프하면  </a:t>
            </a:r>
            <a:r>
              <a:rPr lang="ko-KR" altLang="en-US" sz="14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맵에서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사라지고   사라짐과   동시에  캐릭터의  위치에   서서히 커지는 범위가  표시됩니다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                                     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범위 가  표시되고 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1.5 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  뒤  보스가  떨어져서  피해를  줍니다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B165015-2C63-A6E4-7D31-4F1E5BE2686A}"/>
              </a:ext>
            </a:extLst>
          </p:cNvPr>
          <p:cNvSpPr txBox="1"/>
          <p:nvPr/>
        </p:nvSpPr>
        <p:spPr>
          <a:xfrm>
            <a:off x="4029075" y="2042704"/>
            <a:ext cx="6019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보스가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ko-KR" altLang="en-US" sz="1200" spc="-150" dirty="0">
                <a:solidFill>
                  <a:schemeClr val="accent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원거리에서  캐릭터 를 인식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후 사용하는 기술입니다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범위는  플레이어의  위치를  중심으로  </a:t>
            </a:r>
            <a:r>
              <a:rPr lang="ko-KR" altLang="en-US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서서히  커지며  </a:t>
            </a:r>
            <a:r>
              <a:rPr lang="en-US" altLang="ko-KR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ko-KR" altLang="en-US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  뒤  최대 크기로 커집니다</a:t>
            </a:r>
            <a:r>
              <a:rPr lang="en-US" altLang="ko-KR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EC424BB-49AA-A71E-AA5B-CD47D1B9912E}"/>
              </a:ext>
            </a:extLst>
          </p:cNvPr>
          <p:cNvSpPr txBox="1"/>
          <p:nvPr/>
        </p:nvSpPr>
        <p:spPr>
          <a:xfrm>
            <a:off x="4411727" y="3613136"/>
            <a:ext cx="6019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중심 데미지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30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+ 1.5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초간  기절 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외곽 데미지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20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+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범위  밖 으로  밀려남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 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539A012-C142-FD79-E0E9-CA5FC0A31A0C}"/>
              </a:ext>
            </a:extLst>
          </p:cNvPr>
          <p:cNvSpPr txBox="1"/>
          <p:nvPr/>
        </p:nvSpPr>
        <p:spPr>
          <a:xfrm>
            <a:off x="4105275" y="3308597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392B596-4F8D-E559-59B8-28AF87393897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C22DDD76-CF08-7DD1-11EF-6EBA872611CB}"/>
              </a:ext>
            </a:extLst>
          </p:cNvPr>
          <p:cNvGrpSpPr/>
          <p:nvPr/>
        </p:nvGrpSpPr>
        <p:grpSpPr>
          <a:xfrm>
            <a:off x="602972" y="4545202"/>
            <a:ext cx="2160000" cy="2160000"/>
            <a:chOff x="848392" y="4751414"/>
            <a:chExt cx="1800000" cy="1800000"/>
          </a:xfrm>
        </p:grpSpPr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DDF5D693-EC7C-E8FE-4460-FF50A2E98550}"/>
                </a:ext>
              </a:extLst>
            </p:cNvPr>
            <p:cNvSpPr/>
            <p:nvPr/>
          </p:nvSpPr>
          <p:spPr>
            <a:xfrm>
              <a:off x="848392" y="4751414"/>
              <a:ext cx="1800000" cy="1800000"/>
            </a:xfrm>
            <a:prstGeom prst="ellipse">
              <a:avLst/>
            </a:prstGeom>
            <a:gradFill>
              <a:gsLst>
                <a:gs pos="0">
                  <a:srgbClr val="00B0F0"/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</a:gra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B19E348C-7706-B50B-6F75-D893220C2965}"/>
                </a:ext>
              </a:extLst>
            </p:cNvPr>
            <p:cNvSpPr/>
            <p:nvPr/>
          </p:nvSpPr>
          <p:spPr>
            <a:xfrm>
              <a:off x="1298392" y="5201414"/>
              <a:ext cx="900000" cy="900000"/>
            </a:xfrm>
            <a:prstGeom prst="ellipse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09A6BFB-CD48-8BAF-4859-9D7B38A9B609}"/>
              </a:ext>
            </a:extLst>
          </p:cNvPr>
          <p:cNvSpPr txBox="1"/>
          <p:nvPr/>
        </p:nvSpPr>
        <p:spPr>
          <a:xfrm>
            <a:off x="2950645" y="4427800"/>
            <a:ext cx="3462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중심 데미지  범위   보스의   가로 길이를  </a:t>
            </a:r>
            <a:r>
              <a:rPr lang="en-US" altLang="ko-KR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  가정  시</a:t>
            </a:r>
            <a:endParaRPr lang="en-US" altLang="ko-KR" sz="1200" spc="-150" dirty="0">
              <a:solidFill>
                <a:srgbClr val="FF6565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1.5</a:t>
            </a:r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의  크기입니다</a:t>
            </a:r>
            <a:r>
              <a:rPr lang="en-US" altLang="ko-KR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</a:t>
            </a: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D7EE51A8-0959-E8F5-B222-B44B46885DE4}"/>
              </a:ext>
            </a:extLst>
          </p:cNvPr>
          <p:cNvCxnSpPr>
            <a:cxnSpLocks/>
            <a:stCxn id="41" idx="1"/>
          </p:cNvCxnSpPr>
          <p:nvPr/>
        </p:nvCxnSpPr>
        <p:spPr>
          <a:xfrm flipH="1">
            <a:off x="1594517" y="4658633"/>
            <a:ext cx="1356128" cy="9229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1BA3E370-0C0C-9DF7-0926-78FEC54F90E3}"/>
              </a:ext>
            </a:extLst>
          </p:cNvPr>
          <p:cNvCxnSpPr>
            <a:cxnSpLocks/>
            <a:stCxn id="47" idx="1"/>
            <a:endCxn id="32" idx="6"/>
          </p:cNvCxnSpPr>
          <p:nvPr/>
        </p:nvCxnSpPr>
        <p:spPr>
          <a:xfrm flipH="1" flipV="1">
            <a:off x="2762972" y="5625202"/>
            <a:ext cx="991545" cy="251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F4B9C554-B188-3805-3CA1-C18CC0FB8E81}"/>
              </a:ext>
            </a:extLst>
          </p:cNvPr>
          <p:cNvSpPr txBox="1"/>
          <p:nvPr/>
        </p:nvSpPr>
        <p:spPr>
          <a:xfrm>
            <a:off x="3754517" y="5419469"/>
            <a:ext cx="3462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히트박스 의  총 원 </a:t>
            </a:r>
            <a:r>
              <a:rPr lang="ko-KR" altLang="en-US" sz="1200" spc="-150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크기는보스의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 가로 길이를  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  가정  시</a:t>
            </a:r>
            <a:endParaRPr lang="en-US" altLang="ko-KR" sz="12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의  크기입니다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EE2E9C4A-66ED-5C76-9635-961CE60E14E8}"/>
              </a:ext>
            </a:extLst>
          </p:cNvPr>
          <p:cNvCxnSpPr>
            <a:cxnSpLocks/>
          </p:cNvCxnSpPr>
          <p:nvPr/>
        </p:nvCxnSpPr>
        <p:spPr>
          <a:xfrm flipH="1" flipV="1">
            <a:off x="1996166" y="6270890"/>
            <a:ext cx="1057814" cy="2310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5727DAF-4C2A-2272-07D1-0C4C169DA03B}"/>
              </a:ext>
            </a:extLst>
          </p:cNvPr>
          <p:cNvSpPr txBox="1"/>
          <p:nvPr/>
        </p:nvSpPr>
        <p:spPr>
          <a:xfrm>
            <a:off x="3053980" y="6363221"/>
            <a:ext cx="4210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외곽데미지</a:t>
            </a:r>
            <a:r>
              <a:rPr lang="ko-KR" altLang="en-US" sz="1200" spc="-150" dirty="0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범위는  총   크기에서  중심 범위를  제외한  영역 입니다</a:t>
            </a:r>
            <a:r>
              <a:rPr lang="en-US" altLang="ko-KR" sz="1200" spc="-150" dirty="0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r>
              <a:rPr lang="ko-KR" altLang="en-US" sz="1200" spc="-150" dirty="0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endParaRPr lang="en-US" altLang="ko-KR" sz="1200" spc="-150" dirty="0">
              <a:solidFill>
                <a:srgbClr val="51A5E2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4726F180-ACCD-D068-BD5D-9A274473145B}"/>
              </a:ext>
            </a:extLst>
          </p:cNvPr>
          <p:cNvGrpSpPr/>
          <p:nvPr/>
        </p:nvGrpSpPr>
        <p:grpSpPr>
          <a:xfrm>
            <a:off x="7599653" y="4294730"/>
            <a:ext cx="3438806" cy="727803"/>
            <a:chOff x="7419653" y="4258022"/>
            <a:chExt cx="3438806" cy="727803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12E8513-70A1-14D7-CFC2-7901725F2836}"/>
                </a:ext>
              </a:extLst>
            </p:cNvPr>
            <p:cNvSpPr txBox="1"/>
            <p:nvPr/>
          </p:nvSpPr>
          <p:spPr>
            <a:xfrm>
              <a:off x="7419653" y="4258022"/>
              <a:ext cx="3011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8AA89F8-4F8D-4D38-319A-126417A1FF2D}"/>
                </a:ext>
              </a:extLst>
            </p:cNvPr>
            <p:cNvSpPr txBox="1"/>
            <p:nvPr/>
          </p:nvSpPr>
          <p:spPr>
            <a:xfrm>
              <a:off x="7847220" y="4524160"/>
              <a:ext cx="30112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데미지 값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기절시간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4627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공격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레이저 공격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3EF5464-C4E7-11AA-3267-170F0E4F056B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48358890-A5D3-80E6-EB48-29C082F9302E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E5233F59-DD4B-0208-6FB8-18C78BF89549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2F6B8128-CA28-107B-98AB-2AE6D25038AE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C5CFF1FD-7F06-80D3-C5F8-B8C02B0E19B0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B6FA7E38-C5EE-6721-8398-7BF735F1883E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A44B2921-6E08-2387-BCEB-F97FD8788171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24DF787A-6A1B-81E9-2B54-5EC5E5EA3408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FBABAE3C-8D87-39A2-ADAE-AD030CE33DEA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D0C1C80-ADBB-0262-A4A2-A5959904CF91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6A12FE8-0E2B-35CC-AFD5-AD84A88F21D9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773853A-4B11-AA77-2E2C-231EEEBA9F1A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5D6581B-45D4-11A1-F1A4-B0ECAD079083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155CB58B-730C-6D12-8D20-D66F86DC6845}"/>
              </a:ext>
            </a:extLst>
          </p:cNvPr>
          <p:cNvSpPr txBox="1"/>
          <p:nvPr/>
        </p:nvSpPr>
        <p:spPr>
          <a:xfrm>
            <a:off x="3913990" y="1207698"/>
            <a:ext cx="71921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공격 설명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에너지를 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초간  모은  후  캐릭터의  방향으로  바닥을  긁으며  붉은  레이저를  발사합니다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F9223F-0A0F-7ECE-78CA-D6542F1014F6}"/>
              </a:ext>
            </a:extLst>
          </p:cNvPr>
          <p:cNvSpPr txBox="1"/>
          <p:nvPr/>
        </p:nvSpPr>
        <p:spPr>
          <a:xfrm>
            <a:off x="4029075" y="1512355"/>
            <a:ext cx="64018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보스가 </a:t>
            </a:r>
            <a:r>
              <a:rPr lang="ko-KR" altLang="en-US" sz="1200" spc="-150" dirty="0">
                <a:solidFill>
                  <a:schemeClr val="accent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원거리에서  캐릭터 를 인식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했다면 사용하는 기술입니다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플레이어에게  범위를 미리 보여주지 않는 공격입니다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사정거리는  없으며  에너지를  모으는  시간이  끝난  시점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,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플레이어의   좌표를  향해  레이저를  발사합니다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플레이어의  거리가  멀 수록  속도가  빨라집니다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3065B79-EA69-F4B2-F7D2-52A380BBDD0B}"/>
              </a:ext>
            </a:extLst>
          </p:cNvPr>
          <p:cNvSpPr txBox="1"/>
          <p:nvPr/>
        </p:nvSpPr>
        <p:spPr>
          <a:xfrm>
            <a:off x="4199257" y="3158405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25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 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DAE0CF5-7409-EC9C-6BF5-297A5EF9AFDA}"/>
              </a:ext>
            </a:extLst>
          </p:cNvPr>
          <p:cNvSpPr txBox="1"/>
          <p:nvPr/>
        </p:nvSpPr>
        <p:spPr>
          <a:xfrm>
            <a:off x="4029075" y="2898063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DBA3944-EA29-EF28-584A-409BE6B10911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20025E49-0D7A-F984-4848-0F078EAFCE59}"/>
              </a:ext>
            </a:extLst>
          </p:cNvPr>
          <p:cNvGrpSpPr/>
          <p:nvPr/>
        </p:nvGrpSpPr>
        <p:grpSpPr>
          <a:xfrm>
            <a:off x="8574850" y="4917826"/>
            <a:ext cx="3438806" cy="727803"/>
            <a:chOff x="7419653" y="4258022"/>
            <a:chExt cx="3438806" cy="72780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655EB9A-BAA1-99AC-7E4E-58DE78E3B0BB}"/>
                </a:ext>
              </a:extLst>
            </p:cNvPr>
            <p:cNvSpPr txBox="1"/>
            <p:nvPr/>
          </p:nvSpPr>
          <p:spPr>
            <a:xfrm>
              <a:off x="7419653" y="4258022"/>
              <a:ext cx="3011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5DCCF18-C51C-3AB8-EB5B-86205C8E8191}"/>
                </a:ext>
              </a:extLst>
            </p:cNvPr>
            <p:cNvSpPr txBox="1"/>
            <p:nvPr/>
          </p:nvSpPr>
          <p:spPr>
            <a:xfrm>
              <a:off x="7847220" y="4524160"/>
              <a:ext cx="301123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데미지 값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레이저의  속도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</p:grpSp>
      <p:pic>
        <p:nvPicPr>
          <p:cNvPr id="1026" name="Picture 2" descr="롤 시즌10 빅토르 룬, 템트리, 스킬콤보 가이드 : 네이버 블로그">
            <a:extLst>
              <a:ext uri="{FF2B5EF4-FFF2-40B4-BE49-F238E27FC236}">
                <a16:creationId xmlns:a16="http://schemas.microsoft.com/office/drawing/2014/main" id="{13C924C5-D42B-D723-9864-1A1BA9C5A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5661" y="3227516"/>
            <a:ext cx="2914650" cy="1603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495431A-1BB6-65DA-0B1C-A6FCD9D79F85}"/>
              </a:ext>
            </a:extLst>
          </p:cNvPr>
          <p:cNvSpPr txBox="1"/>
          <p:nvPr/>
        </p:nvSpPr>
        <p:spPr>
          <a:xfrm>
            <a:off x="8574850" y="2898063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설명자료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02DAB9C0-AF2C-D024-B5F6-88CAA9766A81}"/>
              </a:ext>
            </a:extLst>
          </p:cNvPr>
          <p:cNvGrpSpPr/>
          <p:nvPr/>
        </p:nvGrpSpPr>
        <p:grpSpPr>
          <a:xfrm>
            <a:off x="771029" y="4830574"/>
            <a:ext cx="6019165" cy="930317"/>
            <a:chOff x="602972" y="5760360"/>
            <a:chExt cx="6019165" cy="930317"/>
          </a:xfrm>
        </p:grpSpPr>
        <p:pic>
          <p:nvPicPr>
            <p:cNvPr id="37" name="그림 36">
              <a:extLst>
                <a:ext uri="{FF2B5EF4-FFF2-40B4-BE49-F238E27FC236}">
                  <a16:creationId xmlns:a16="http://schemas.microsoft.com/office/drawing/2014/main" id="{01A828E0-8A10-FBDE-CBAE-DAB9A289D1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5302"/>
            <a:stretch/>
          </p:blipFill>
          <p:spPr>
            <a:xfrm>
              <a:off x="3135729" y="5760360"/>
              <a:ext cx="514213" cy="668489"/>
            </a:xfrm>
            <a:prstGeom prst="rect">
              <a:avLst/>
            </a:prstGeom>
          </p:spPr>
        </p:pic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02F7C3B4-95F5-A9CE-E0F4-F2ED96AC9A8F}"/>
                </a:ext>
              </a:extLst>
            </p:cNvPr>
            <p:cNvSpPr/>
            <p:nvPr/>
          </p:nvSpPr>
          <p:spPr>
            <a:xfrm>
              <a:off x="696121" y="6022188"/>
              <a:ext cx="2438400" cy="369333"/>
            </a:xfrm>
            <a:prstGeom prst="rect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E9BBEA1-97D7-4E92-743F-BE9DE9008B50}"/>
                </a:ext>
              </a:extLst>
            </p:cNvPr>
            <p:cNvSpPr txBox="1"/>
            <p:nvPr/>
          </p:nvSpPr>
          <p:spPr>
            <a:xfrm>
              <a:off x="602972" y="6413678"/>
              <a:ext cx="60191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※ </a:t>
              </a:r>
              <a:r>
                <a:rPr lang="ko-KR" altLang="en-US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캐릭터의  세로길이를 </a:t>
              </a:r>
              <a:r>
                <a:rPr lang="en-US" altLang="ko-KR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로  가정했습니다</a:t>
              </a:r>
              <a:r>
                <a:rPr lang="en-US" altLang="ko-KR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.	</a:t>
              </a: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6689DA99-FED2-D259-7445-23C6CA987AAE}"/>
              </a:ext>
            </a:extLst>
          </p:cNvPr>
          <p:cNvSpPr txBox="1"/>
          <p:nvPr/>
        </p:nvSpPr>
        <p:spPr>
          <a:xfrm>
            <a:off x="824564" y="4502065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플레이어  세로길이의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0.5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A6032274-1EEE-42CB-3936-4D2846E17E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38" y="1096413"/>
            <a:ext cx="4298400" cy="287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169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공격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5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–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낙석 공격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</a:rPr>
              <a:t>)</a:t>
            </a:r>
            <a:endParaRPr lang="ko-KR" altLang="en-US" sz="1050" b="1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DE1AFF2-F57D-FE4A-6F52-4BBFEB494331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6A89D84C-840E-F873-8E41-9152AE017463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EE227E05-1A0D-AB81-9AB7-940B61DAA119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332BE9C6-A1EE-748B-2563-C033BF7E3524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3AFB3DFE-5DCC-255C-2FF8-8975C7BA7DCC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A52E74E7-E898-AE06-E5D9-5327FD946D79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8857BCF7-2DF1-5603-AC7E-84E957CFB143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2097F9DE-0EF0-8A07-ECA8-A588176BF3DB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0C84AFC-8004-B0C2-6109-0A0B817C73DE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B3F03E0C-435C-9D8A-E32D-327390FF29EA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브롤고딕30" panose="020B0500000000000000" pitchFamily="34" charset="-127"/>
                <a:ea typeface="브롤고딕30" panose="020B05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FDFF5AD-8AAC-B1B2-0CA8-97039AB3688C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DB7232B-D742-9D6A-498E-35BF932F9524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FA2570F-CDCA-93C1-8B73-C2443C5D378D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 보스 기획서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D973BF8-5838-8D70-C399-669616C16801}"/>
              </a:ext>
            </a:extLst>
          </p:cNvPr>
          <p:cNvSpPr txBox="1"/>
          <p:nvPr/>
        </p:nvSpPr>
        <p:spPr>
          <a:xfrm>
            <a:off x="3913990" y="1207698"/>
            <a:ext cx="69444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공격 설명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 5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초간 보스가  울부짖습니다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 </a:t>
            </a:r>
            <a:r>
              <a:rPr lang="ko-KR" altLang="en-US" sz="14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울부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짖는 순간  하늘에서 돌을 떨어뜨리는 공격입니다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C0754E5-13A9-7070-3118-923A5353123B}"/>
              </a:ext>
            </a:extLst>
          </p:cNvPr>
          <p:cNvSpPr txBox="1"/>
          <p:nvPr/>
        </p:nvSpPr>
        <p:spPr>
          <a:xfrm>
            <a:off x="4029075" y="1512355"/>
            <a:ext cx="6019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기본 공격입니다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보스가 </a:t>
            </a:r>
            <a:r>
              <a:rPr lang="ko-KR" altLang="en-US" sz="1200" spc="-150" dirty="0">
                <a:solidFill>
                  <a:schemeClr val="accent6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근거리</a:t>
            </a:r>
            <a:r>
              <a:rPr lang="en-US" altLang="ko-KR" sz="1200" spc="-150" dirty="0">
                <a:solidFill>
                  <a:schemeClr val="accent6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, </a:t>
            </a:r>
            <a:r>
              <a:rPr lang="ko-KR" altLang="en-US" sz="1200" spc="-150" dirty="0">
                <a:solidFill>
                  <a:schemeClr val="accent6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원거리에서  캐릭터 를 인식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했다면 사용하는 기술입니다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돌이  떨어지기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0.5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 전  범위를  표시합니다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돌이 떨어지는 속도는  돌이  등장하고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0.3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 후  바닥에  닿습니다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초당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개의  돌이  떨어집니다  총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15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개의  돌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354342-8FD5-E863-B251-38D9204F4314}"/>
              </a:ext>
            </a:extLst>
          </p:cNvPr>
          <p:cNvSpPr txBox="1"/>
          <p:nvPr/>
        </p:nvSpPr>
        <p:spPr>
          <a:xfrm>
            <a:off x="4142769" y="2991031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C125354-214F-8542-8732-F0190FD53595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E813DD7A-201C-B785-C45C-AB27B527860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1674834" y="5170661"/>
            <a:ext cx="514213" cy="668489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6888467C-46D6-E625-A524-B486BF7381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0" y="1050097"/>
            <a:ext cx="4298400" cy="2879022"/>
          </a:xfrm>
          <a:prstGeom prst="rect">
            <a:avLst/>
          </a:prstGeom>
        </p:spPr>
      </p:pic>
      <p:grpSp>
        <p:nvGrpSpPr>
          <p:cNvPr id="34" name="그룹 33">
            <a:extLst>
              <a:ext uri="{FF2B5EF4-FFF2-40B4-BE49-F238E27FC236}">
                <a16:creationId xmlns:a16="http://schemas.microsoft.com/office/drawing/2014/main" id="{53D3FF11-B3C1-9907-2535-B1F0BA20F752}"/>
              </a:ext>
            </a:extLst>
          </p:cNvPr>
          <p:cNvGrpSpPr/>
          <p:nvPr/>
        </p:nvGrpSpPr>
        <p:grpSpPr>
          <a:xfrm>
            <a:off x="9056541" y="4396843"/>
            <a:ext cx="3438806" cy="1097135"/>
            <a:chOff x="7419653" y="4258022"/>
            <a:chExt cx="3438806" cy="109713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20E8755-0E5A-AB97-AC0C-C1BCD3968ADB}"/>
                </a:ext>
              </a:extLst>
            </p:cNvPr>
            <p:cNvSpPr txBox="1"/>
            <p:nvPr/>
          </p:nvSpPr>
          <p:spPr>
            <a:xfrm>
              <a:off x="7419653" y="4258022"/>
              <a:ext cx="3011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D71BD03-D6B6-549F-6F4B-0C6E69442C49}"/>
                </a:ext>
              </a:extLst>
            </p:cNvPr>
            <p:cNvSpPr txBox="1"/>
            <p:nvPr/>
          </p:nvSpPr>
          <p:spPr>
            <a:xfrm>
              <a:off x="7847220" y="4524160"/>
              <a:ext cx="301123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돌이  떨어지는 지속 시간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돌이  떨어지는  속도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떨어지는  돌의  </a:t>
              </a:r>
              <a:r>
                <a:rPr lang="ko-KR" altLang="en-US" sz="12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갯수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marL="171450" indent="-171450">
                <a:buFontTx/>
                <a:buChar char="-"/>
              </a:pP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데미지   값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4A65FAD6-0537-0853-7881-A3B7311FCAB6}"/>
              </a:ext>
            </a:extLst>
          </p:cNvPr>
          <p:cNvSpPr txBox="1"/>
          <p:nvPr/>
        </p:nvSpPr>
        <p:spPr>
          <a:xfrm>
            <a:off x="4222537" y="3250660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돌  데미지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15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 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C9321FB-68C7-C33A-DF77-D498E5A2C180}"/>
              </a:ext>
            </a:extLst>
          </p:cNvPr>
          <p:cNvSpPr txBox="1"/>
          <p:nvPr/>
        </p:nvSpPr>
        <p:spPr>
          <a:xfrm>
            <a:off x="903860" y="4434949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3d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모델러와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상의  후  크기  결정  후  작성 예정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FFA6E815-6E82-E51E-5607-A309D28F2A89}"/>
              </a:ext>
            </a:extLst>
          </p:cNvPr>
          <p:cNvSpPr/>
          <p:nvPr/>
        </p:nvSpPr>
        <p:spPr>
          <a:xfrm rot="177149">
            <a:off x="2633111" y="5600779"/>
            <a:ext cx="675608" cy="476743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456570C0-AE27-6464-6905-B5581B807803}"/>
              </a:ext>
            </a:extLst>
          </p:cNvPr>
          <p:cNvSpPr/>
          <p:nvPr/>
        </p:nvSpPr>
        <p:spPr>
          <a:xfrm rot="177149">
            <a:off x="915690" y="5666093"/>
            <a:ext cx="675608" cy="476743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28737D2B-7013-200B-95C1-43C74C81867F}"/>
              </a:ext>
            </a:extLst>
          </p:cNvPr>
          <p:cNvSpPr/>
          <p:nvPr/>
        </p:nvSpPr>
        <p:spPr>
          <a:xfrm rot="177149">
            <a:off x="1900319" y="6118736"/>
            <a:ext cx="675608" cy="476743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A24EDFC4-6CF7-4D94-2DB5-0C5304E3A672}"/>
              </a:ext>
            </a:extLst>
          </p:cNvPr>
          <p:cNvSpPr/>
          <p:nvPr/>
        </p:nvSpPr>
        <p:spPr>
          <a:xfrm rot="177149">
            <a:off x="510589" y="5041415"/>
            <a:ext cx="675608" cy="476743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E4637BF6-39E6-3C50-7A3E-ED62CF97DF2B}"/>
              </a:ext>
            </a:extLst>
          </p:cNvPr>
          <p:cNvSpPr/>
          <p:nvPr/>
        </p:nvSpPr>
        <p:spPr>
          <a:xfrm rot="177149">
            <a:off x="2185651" y="4991045"/>
            <a:ext cx="675608" cy="476743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15801A-4186-0599-3B1C-377722540393}"/>
              </a:ext>
            </a:extLst>
          </p:cNvPr>
          <p:cNvSpPr txBox="1"/>
          <p:nvPr/>
        </p:nvSpPr>
        <p:spPr>
          <a:xfrm>
            <a:off x="4434049" y="4089003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캐릭터  주변 시스템  설명</a:t>
            </a:r>
            <a:endParaRPr lang="en-US" altLang="ko-KR" b="1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B1C9700-DE01-D3F2-E4CD-9B5E662AC73C}"/>
              </a:ext>
            </a:extLst>
          </p:cNvPr>
          <p:cNvSpPr txBox="1"/>
          <p:nvPr/>
        </p:nvSpPr>
        <p:spPr>
          <a:xfrm>
            <a:off x="4678239" y="6396300"/>
            <a:ext cx="20837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※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보스의  가로 길이를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  설정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F5BE7F9F-A9D4-FA07-1067-6E6A5401899A}"/>
              </a:ext>
            </a:extLst>
          </p:cNvPr>
          <p:cNvGrpSpPr/>
          <p:nvPr/>
        </p:nvGrpSpPr>
        <p:grpSpPr>
          <a:xfrm>
            <a:off x="4796273" y="4506276"/>
            <a:ext cx="1773005" cy="1773005"/>
            <a:chOff x="5817766" y="4894569"/>
            <a:chExt cx="1773005" cy="1773005"/>
          </a:xfrm>
        </p:grpSpPr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5541B035-710B-9AD2-D48D-C7F514EC2AE3}"/>
                </a:ext>
              </a:extLst>
            </p:cNvPr>
            <p:cNvSpPr/>
            <p:nvPr/>
          </p:nvSpPr>
          <p:spPr>
            <a:xfrm>
              <a:off x="5817766" y="4894569"/>
              <a:ext cx="1773005" cy="1773005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59" name="그림 58">
              <a:extLst>
                <a:ext uri="{FF2B5EF4-FFF2-40B4-BE49-F238E27FC236}">
                  <a16:creationId xmlns:a16="http://schemas.microsoft.com/office/drawing/2014/main" id="{9D25E86D-17BD-C096-D190-85229A1580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253" r="58047" b="16406"/>
            <a:stretch/>
          </p:blipFill>
          <p:spPr>
            <a:xfrm>
              <a:off x="5886247" y="5325784"/>
              <a:ext cx="1025235" cy="822833"/>
            </a:xfrm>
            <a:prstGeom prst="rect">
              <a:avLst/>
            </a:prstGeom>
          </p:spPr>
        </p:pic>
        <p:pic>
          <p:nvPicPr>
            <p:cNvPr id="60" name="그림 59">
              <a:extLst>
                <a:ext uri="{FF2B5EF4-FFF2-40B4-BE49-F238E27FC236}">
                  <a16:creationId xmlns:a16="http://schemas.microsoft.com/office/drawing/2014/main" id="{5CE6D5BD-DF2F-BA41-76E3-C661E2C212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253" r="76082" b="16406"/>
            <a:stretch/>
          </p:blipFill>
          <p:spPr>
            <a:xfrm>
              <a:off x="6911482" y="5333704"/>
              <a:ext cx="584490" cy="822833"/>
            </a:xfrm>
            <a:prstGeom prst="rect">
              <a:avLst/>
            </a:prstGeom>
          </p:spPr>
        </p:pic>
        <p:pic>
          <p:nvPicPr>
            <p:cNvPr id="56" name="그림 55">
              <a:extLst>
                <a:ext uri="{FF2B5EF4-FFF2-40B4-BE49-F238E27FC236}">
                  <a16:creationId xmlns:a16="http://schemas.microsoft.com/office/drawing/2014/main" id="{BC277B54-6220-364C-9A45-F1E12A44FF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5302"/>
            <a:stretch/>
          </p:blipFill>
          <p:spPr>
            <a:xfrm>
              <a:off x="6571714" y="5618296"/>
              <a:ext cx="339768" cy="441707"/>
            </a:xfrm>
            <a:prstGeom prst="rect">
              <a:avLst/>
            </a:prstGeom>
          </p:spPr>
        </p:pic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E239B9A6-741A-A273-AFC2-839B74831B9A}"/>
              </a:ext>
            </a:extLst>
          </p:cNvPr>
          <p:cNvSpPr txBox="1"/>
          <p:nvPr/>
        </p:nvSpPr>
        <p:spPr>
          <a:xfrm>
            <a:off x="6520669" y="4459556"/>
            <a:ext cx="20837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지름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1.5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의 크기를  가진  원입니다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7532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13358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 패턴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</a:p>
          <a:p>
            <a:pPr algn="ctr"/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FE758AB-CA84-39BC-5CD8-CF07E283D21F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6EC0D456-07D5-0527-027B-499C02B30D20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3900A73-D704-F36F-E14B-9FA04293B04F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9B1F3D7-1A11-5AB1-0D82-00A6DC4EF424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3C0125A-B007-F2D9-AF70-1AEC98D8290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881133CC-9BBD-798E-EDC4-000A602C9376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59FDC279-4894-5F66-F485-AD77E035A38D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3196B08-517E-E157-0EE2-73616D12521E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2D2E9857-11C3-3823-4151-BED5D6F4C02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0AD48A2-FD1A-C415-9CA8-7D9B231D2679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909AA7-59BD-410F-63A6-C81AB4449AF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EA63FB-594E-9506-C7A5-5D23E8188878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147E293-63B9-672C-3F66-F214A5A73C1F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  <p:graphicFrame>
        <p:nvGraphicFramePr>
          <p:cNvPr id="33" name="표 34">
            <a:extLst>
              <a:ext uri="{FF2B5EF4-FFF2-40B4-BE49-F238E27FC236}">
                <a16:creationId xmlns:a16="http://schemas.microsoft.com/office/drawing/2014/main" id="{6F738A50-98DE-04EF-C49D-12C5284033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651158"/>
              </p:ext>
            </p:extLst>
          </p:nvPr>
        </p:nvGraphicFramePr>
        <p:xfrm>
          <a:off x="236118" y="1574176"/>
          <a:ext cx="2749827" cy="11163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60">
                  <a:extLst>
                    <a:ext uri="{9D8B030D-6E8A-4147-A177-3AD203B41FA5}">
                      <a16:colId xmlns:a16="http://schemas.microsoft.com/office/drawing/2014/main" val="2219306011"/>
                    </a:ext>
                  </a:extLst>
                </a:gridCol>
                <a:gridCol w="2128967">
                  <a:extLst>
                    <a:ext uri="{9D8B030D-6E8A-4147-A177-3AD203B41FA5}">
                      <a16:colId xmlns:a16="http://schemas.microsoft.com/office/drawing/2014/main" val="3967606317"/>
                    </a:ext>
                  </a:extLst>
                </a:gridCol>
              </a:tblGrid>
              <a:tr h="21800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근거리 패턴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39025"/>
                  </a:ext>
                </a:extLst>
              </a:tr>
              <a:tr h="2200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범위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근접 인식 범위 내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506210"/>
                  </a:ext>
                </a:extLst>
              </a:tr>
              <a:tr h="678344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기본공격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1 -&gt;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기본공격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 근거리 패턴공격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처음으로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295196"/>
                  </a:ext>
                </a:extLst>
              </a:tr>
            </a:tbl>
          </a:graphicData>
        </a:graphic>
      </p:graphicFrame>
      <p:graphicFrame>
        <p:nvGraphicFramePr>
          <p:cNvPr id="37" name="표 34">
            <a:extLst>
              <a:ext uri="{FF2B5EF4-FFF2-40B4-BE49-F238E27FC236}">
                <a16:creationId xmlns:a16="http://schemas.microsoft.com/office/drawing/2014/main" id="{385E8154-BE5B-EA52-C0B3-315C09D7D7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8687858"/>
              </p:ext>
            </p:extLst>
          </p:nvPr>
        </p:nvGraphicFramePr>
        <p:xfrm>
          <a:off x="3135797" y="1593310"/>
          <a:ext cx="2749827" cy="11163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60">
                  <a:extLst>
                    <a:ext uri="{9D8B030D-6E8A-4147-A177-3AD203B41FA5}">
                      <a16:colId xmlns:a16="http://schemas.microsoft.com/office/drawing/2014/main" val="2219306011"/>
                    </a:ext>
                  </a:extLst>
                </a:gridCol>
                <a:gridCol w="2128967">
                  <a:extLst>
                    <a:ext uri="{9D8B030D-6E8A-4147-A177-3AD203B41FA5}">
                      <a16:colId xmlns:a16="http://schemas.microsoft.com/office/drawing/2014/main" val="3967606317"/>
                    </a:ext>
                  </a:extLst>
                </a:gridCol>
              </a:tblGrid>
              <a:tr h="21800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 패턴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39025"/>
                  </a:ext>
                </a:extLst>
              </a:tr>
              <a:tr h="2200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범위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근접 인식 범위 내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506210"/>
                  </a:ext>
                </a:extLst>
              </a:tr>
              <a:tr h="678344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기본공격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 인식 범위로 이동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 -&gt; </a:t>
                      </a:r>
                    </a:p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 원거리 패턴공격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처음으로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295196"/>
                  </a:ext>
                </a:extLst>
              </a:tr>
            </a:tbl>
          </a:graphicData>
        </a:graphic>
      </p:graphicFrame>
      <p:graphicFrame>
        <p:nvGraphicFramePr>
          <p:cNvPr id="47" name="표 34">
            <a:extLst>
              <a:ext uri="{FF2B5EF4-FFF2-40B4-BE49-F238E27FC236}">
                <a16:creationId xmlns:a16="http://schemas.microsoft.com/office/drawing/2014/main" id="{3D8B6A9C-487A-9F26-C1EC-A7BBA207BE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921197"/>
              </p:ext>
            </p:extLst>
          </p:nvPr>
        </p:nvGraphicFramePr>
        <p:xfrm>
          <a:off x="3130769" y="2863418"/>
          <a:ext cx="2749827" cy="11163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60">
                  <a:extLst>
                    <a:ext uri="{9D8B030D-6E8A-4147-A177-3AD203B41FA5}">
                      <a16:colId xmlns:a16="http://schemas.microsoft.com/office/drawing/2014/main" val="2219306011"/>
                    </a:ext>
                  </a:extLst>
                </a:gridCol>
                <a:gridCol w="2128967">
                  <a:extLst>
                    <a:ext uri="{9D8B030D-6E8A-4147-A177-3AD203B41FA5}">
                      <a16:colId xmlns:a16="http://schemas.microsoft.com/office/drawing/2014/main" val="3967606317"/>
                    </a:ext>
                  </a:extLst>
                </a:gridCol>
              </a:tblGrid>
              <a:tr h="21800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 패턴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39025"/>
                  </a:ext>
                </a:extLst>
              </a:tr>
              <a:tr h="2200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범위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 인식 범위 내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506210"/>
                  </a:ext>
                </a:extLst>
              </a:tr>
              <a:tr h="678344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1 -&gt; 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 원거리 스킬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처음으로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295196"/>
                  </a:ext>
                </a:extLst>
              </a:tr>
            </a:tbl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0F3C7B47-EA2C-9BDD-1412-BDCD972B20A7}"/>
              </a:ext>
            </a:extLst>
          </p:cNvPr>
          <p:cNvSpPr txBox="1"/>
          <p:nvPr/>
        </p:nvSpPr>
        <p:spPr>
          <a:xfrm>
            <a:off x="59504" y="1204598"/>
            <a:ext cx="5745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 종류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586C9805-3B2D-3D58-7A31-E2D9400AFB6B}"/>
              </a:ext>
            </a:extLst>
          </p:cNvPr>
          <p:cNvCxnSpPr/>
          <p:nvPr/>
        </p:nvCxnSpPr>
        <p:spPr>
          <a:xfrm>
            <a:off x="6109302" y="687223"/>
            <a:ext cx="0" cy="548355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E722455A-D532-4264-C217-F185B9D5E2BE}"/>
              </a:ext>
            </a:extLst>
          </p:cNvPr>
          <p:cNvSpPr txBox="1"/>
          <p:nvPr/>
        </p:nvSpPr>
        <p:spPr>
          <a:xfrm>
            <a:off x="6175978" y="593323"/>
            <a:ext cx="69444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 시스템의  설명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6D95FC5-E930-0DAC-7078-51D12BBFA136}"/>
              </a:ext>
            </a:extLst>
          </p:cNvPr>
          <p:cNvSpPr txBox="1"/>
          <p:nvPr/>
        </p:nvSpPr>
        <p:spPr>
          <a:xfrm>
            <a:off x="6409007" y="947178"/>
            <a:ext cx="60191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ko-KR" altLang="en-US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대기  상태 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ko-KR" altLang="en-US" sz="1200" spc="-150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에선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플레이어와의  거리를  인식합니다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altLang="ko-KR" sz="12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패턴은  정해진  행동을  하면  패턴 결정으로  돌아갑니다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altLang="ko-KR" sz="12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대기 상태일  때 거리의 상태가  달라지면 해당  </a:t>
            </a:r>
            <a:r>
              <a:rPr lang="ko-KR" altLang="en-US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패턴을  변경 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합니다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EBAF94A-26DA-F2C7-0F18-8B27FBE07C63}"/>
              </a:ext>
            </a:extLst>
          </p:cNvPr>
          <p:cNvSpPr txBox="1"/>
          <p:nvPr/>
        </p:nvSpPr>
        <p:spPr>
          <a:xfrm>
            <a:off x="6175977" y="2307031"/>
            <a:ext cx="69444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 루프 시스템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결정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3C203F9B-D8D9-0802-CC24-609C7A3BDD1B}"/>
              </a:ext>
            </a:extLst>
          </p:cNvPr>
          <p:cNvSpPr/>
          <p:nvPr/>
        </p:nvSpPr>
        <p:spPr>
          <a:xfrm>
            <a:off x="6761033" y="2900967"/>
            <a:ext cx="5333998" cy="9600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E7148AE-0797-EC59-F163-2C4E2464CB19}"/>
              </a:ext>
            </a:extLst>
          </p:cNvPr>
          <p:cNvSpPr/>
          <p:nvPr/>
        </p:nvSpPr>
        <p:spPr>
          <a:xfrm>
            <a:off x="8098549" y="2657239"/>
            <a:ext cx="2483026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근거리 패턴 </a:t>
            </a:r>
            <a:r>
              <a:rPr lang="en-US" altLang="ko-KR" sz="1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z="12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02CCB237-6D16-040E-D88F-4C217B4711C0}"/>
              </a:ext>
            </a:extLst>
          </p:cNvPr>
          <p:cNvSpPr/>
          <p:nvPr/>
        </p:nvSpPr>
        <p:spPr>
          <a:xfrm>
            <a:off x="6857036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시작</a:t>
            </a:r>
            <a:endParaRPr lang="ko-KR" altLang="en-US" sz="12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8BA6FDDB-D915-7F5E-0D8F-F5E32D182A97}"/>
              </a:ext>
            </a:extLst>
          </p:cNvPr>
          <p:cNvSpPr/>
          <p:nvPr/>
        </p:nvSpPr>
        <p:spPr>
          <a:xfrm>
            <a:off x="7591411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기본공격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4CC32629-DA09-469B-F149-83EBDAC3C55F}"/>
              </a:ext>
            </a:extLst>
          </p:cNvPr>
          <p:cNvSpPr/>
          <p:nvPr/>
        </p:nvSpPr>
        <p:spPr>
          <a:xfrm>
            <a:off x="8336261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대기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7D62867-EC81-8A46-90AD-9231C75F5DED}"/>
              </a:ext>
            </a:extLst>
          </p:cNvPr>
          <p:cNvSpPr/>
          <p:nvPr/>
        </p:nvSpPr>
        <p:spPr>
          <a:xfrm>
            <a:off x="9055200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</a:t>
            </a:r>
            <a:r>
              <a:rPr lang="en-US" altLang="ko-KR" sz="1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z="120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76DB663D-46B5-3F3C-2825-8F5B05B6EB25}"/>
              </a:ext>
            </a:extLst>
          </p:cNvPr>
          <p:cNvSpPr/>
          <p:nvPr/>
        </p:nvSpPr>
        <p:spPr>
          <a:xfrm>
            <a:off x="9760895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대기 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432DA19C-4C07-CA93-A10F-FFDD0940E702}"/>
              </a:ext>
            </a:extLst>
          </p:cNvPr>
          <p:cNvSpPr/>
          <p:nvPr/>
        </p:nvSpPr>
        <p:spPr>
          <a:xfrm>
            <a:off x="10517971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랜덤스킬</a:t>
            </a:r>
            <a:r>
              <a: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BAFAD0D-18AF-1B87-EB41-212779799FDA}"/>
              </a:ext>
            </a:extLst>
          </p:cNvPr>
          <p:cNvSpPr/>
          <p:nvPr/>
        </p:nvSpPr>
        <p:spPr>
          <a:xfrm>
            <a:off x="11282637" y="3183389"/>
            <a:ext cx="618847" cy="4123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대기 </a:t>
            </a:r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588698B9-99AB-2940-F051-BD6DB206A9AC}"/>
              </a:ext>
            </a:extLst>
          </p:cNvPr>
          <p:cNvCxnSpPr>
            <a:endCxn id="58" idx="1"/>
          </p:cNvCxnSpPr>
          <p:nvPr/>
        </p:nvCxnSpPr>
        <p:spPr>
          <a:xfrm>
            <a:off x="7475883" y="3384734"/>
            <a:ext cx="1155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E45C5E40-328D-ACAD-6FAD-0EB8E91AF622}"/>
              </a:ext>
            </a:extLst>
          </p:cNvPr>
          <p:cNvCxnSpPr/>
          <p:nvPr/>
        </p:nvCxnSpPr>
        <p:spPr>
          <a:xfrm>
            <a:off x="8220733" y="3389567"/>
            <a:ext cx="1155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F0E07EEF-28A0-82B4-D36D-AECB2D07D260}"/>
              </a:ext>
            </a:extLst>
          </p:cNvPr>
          <p:cNvCxnSpPr/>
          <p:nvPr/>
        </p:nvCxnSpPr>
        <p:spPr>
          <a:xfrm>
            <a:off x="8955108" y="3380976"/>
            <a:ext cx="1155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23703FBD-4D86-C1F6-9ADD-9A200F147719}"/>
              </a:ext>
            </a:extLst>
          </p:cNvPr>
          <p:cNvCxnSpPr>
            <a:cxnSpLocks/>
            <a:endCxn id="61" idx="1"/>
          </p:cNvCxnSpPr>
          <p:nvPr/>
        </p:nvCxnSpPr>
        <p:spPr>
          <a:xfrm>
            <a:off x="9674047" y="3380976"/>
            <a:ext cx="86848" cy="8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3F6687D6-ED0B-5902-983B-2EB608631733}"/>
              </a:ext>
            </a:extLst>
          </p:cNvPr>
          <p:cNvCxnSpPr>
            <a:cxnSpLocks/>
          </p:cNvCxnSpPr>
          <p:nvPr/>
        </p:nvCxnSpPr>
        <p:spPr>
          <a:xfrm>
            <a:off x="10379742" y="3389567"/>
            <a:ext cx="1534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7D43A456-D25F-A8FD-2F91-AF87D88960B2}"/>
              </a:ext>
            </a:extLst>
          </p:cNvPr>
          <p:cNvCxnSpPr>
            <a:cxnSpLocks/>
            <a:endCxn id="64" idx="1"/>
          </p:cNvCxnSpPr>
          <p:nvPr/>
        </p:nvCxnSpPr>
        <p:spPr>
          <a:xfrm>
            <a:off x="11136818" y="3389567"/>
            <a:ext cx="1458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023470F5-793E-E0DC-9A0F-7BF3C66FAE35}"/>
              </a:ext>
            </a:extLst>
          </p:cNvPr>
          <p:cNvCxnSpPr>
            <a:cxnSpLocks/>
            <a:stCxn id="64" idx="2"/>
            <a:endCxn id="116" idx="2"/>
          </p:cNvCxnSpPr>
          <p:nvPr/>
        </p:nvCxnSpPr>
        <p:spPr>
          <a:xfrm rot="5400000">
            <a:off x="8905728" y="1131380"/>
            <a:ext cx="221968" cy="5150699"/>
          </a:xfrm>
          <a:prstGeom prst="bentConnector3">
            <a:avLst>
              <a:gd name="adj1" fmla="val 20298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1D83303E-27B3-1711-2E5D-C341035F8D0F}"/>
              </a:ext>
            </a:extLst>
          </p:cNvPr>
          <p:cNvSpPr txBox="1"/>
          <p:nvPr/>
        </p:nvSpPr>
        <p:spPr>
          <a:xfrm>
            <a:off x="9163035" y="4060812"/>
            <a:ext cx="4451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루프</a:t>
            </a:r>
            <a:endParaRPr lang="en-US" altLang="ko-KR" sz="11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aphicFrame>
        <p:nvGraphicFramePr>
          <p:cNvPr id="100" name="표 34">
            <a:extLst>
              <a:ext uri="{FF2B5EF4-FFF2-40B4-BE49-F238E27FC236}">
                <a16:creationId xmlns:a16="http://schemas.microsoft.com/office/drawing/2014/main" id="{0DCF5CF5-F873-9EA8-E760-8245BA64C8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219196"/>
              </p:ext>
            </p:extLst>
          </p:nvPr>
        </p:nvGraphicFramePr>
        <p:xfrm>
          <a:off x="242713" y="2863417"/>
          <a:ext cx="2749827" cy="11163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0860">
                  <a:extLst>
                    <a:ext uri="{9D8B030D-6E8A-4147-A177-3AD203B41FA5}">
                      <a16:colId xmlns:a16="http://schemas.microsoft.com/office/drawing/2014/main" val="2219306011"/>
                    </a:ext>
                  </a:extLst>
                </a:gridCol>
                <a:gridCol w="2128967">
                  <a:extLst>
                    <a:ext uri="{9D8B030D-6E8A-4147-A177-3AD203B41FA5}">
                      <a16:colId xmlns:a16="http://schemas.microsoft.com/office/drawing/2014/main" val="3967606317"/>
                    </a:ext>
                  </a:extLst>
                </a:gridCol>
              </a:tblGrid>
              <a:tr h="21800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근거리 패턴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</a:t>
                      </a:r>
                      <a:endParaRPr lang="ko-KR" altLang="en-US" sz="900" b="0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539025"/>
                  </a:ext>
                </a:extLst>
              </a:tr>
              <a:tr h="2200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범위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 인식 범위 내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506210"/>
                  </a:ext>
                </a:extLst>
              </a:tr>
              <a:tr h="678344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기본공격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접근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초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기본공격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 근거리 패턴공격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 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대기 </a:t>
                      </a:r>
                      <a:r>
                        <a:rPr lang="en-US" altLang="ko-KR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-&gt;</a:t>
                      </a:r>
                      <a:r>
                        <a:rPr lang="ko-KR" altLang="en-US" sz="900" b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처음으로</a:t>
                      </a:r>
                    </a:p>
                  </a:txBody>
                  <a:tcPr marL="79273" marR="79273" marT="39636" marB="3963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8295196"/>
                  </a:ext>
                </a:extLst>
              </a:tr>
            </a:tbl>
          </a:graphicData>
        </a:graphic>
      </p:graphicFrame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172A1575-EF25-B463-AAE2-481C8F2BE893}"/>
              </a:ext>
            </a:extLst>
          </p:cNvPr>
          <p:cNvSpPr/>
          <p:nvPr/>
        </p:nvSpPr>
        <p:spPr>
          <a:xfrm>
            <a:off x="6189217" y="2944239"/>
            <a:ext cx="504289" cy="8734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패턴결정</a:t>
            </a:r>
          </a:p>
        </p:txBody>
      </p:sp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F14400E0-7B84-7ACC-510D-0AAB707977A9}"/>
              </a:ext>
            </a:extLst>
          </p:cNvPr>
          <p:cNvCxnSpPr>
            <a:cxnSpLocks/>
            <a:stCxn id="116" idx="3"/>
            <a:endCxn id="57" idx="1"/>
          </p:cNvCxnSpPr>
          <p:nvPr/>
        </p:nvCxnSpPr>
        <p:spPr>
          <a:xfrm>
            <a:off x="6693506" y="3380976"/>
            <a:ext cx="163530" cy="8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A44537B9-B9D4-1515-1247-7427FE4AB042}"/>
              </a:ext>
            </a:extLst>
          </p:cNvPr>
          <p:cNvSpPr txBox="1"/>
          <p:nvPr/>
        </p:nvSpPr>
        <p:spPr>
          <a:xfrm>
            <a:off x="6223077" y="4292787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결정은  </a:t>
            </a:r>
            <a:r>
              <a:rPr lang="ko-KR" altLang="en-US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한 개의  패턴을  전부  마치면  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확률에  따라서  결정하게  됩니다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graphicFrame>
        <p:nvGraphicFramePr>
          <p:cNvPr id="122" name="표 122">
            <a:extLst>
              <a:ext uri="{FF2B5EF4-FFF2-40B4-BE49-F238E27FC236}">
                <a16:creationId xmlns:a16="http://schemas.microsoft.com/office/drawing/2014/main" id="{38EF2A9F-BF05-8C51-BA23-58C94FDDF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0047208"/>
              </p:ext>
            </p:extLst>
          </p:nvPr>
        </p:nvGraphicFramePr>
        <p:xfrm>
          <a:off x="6579116" y="4656551"/>
          <a:ext cx="3398762" cy="91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658">
                  <a:extLst>
                    <a:ext uri="{9D8B030D-6E8A-4147-A177-3AD203B41FA5}">
                      <a16:colId xmlns:a16="http://schemas.microsoft.com/office/drawing/2014/main" val="2006260230"/>
                    </a:ext>
                  </a:extLst>
                </a:gridCol>
                <a:gridCol w="1318052">
                  <a:extLst>
                    <a:ext uri="{9D8B030D-6E8A-4147-A177-3AD203B41FA5}">
                      <a16:colId xmlns:a16="http://schemas.microsoft.com/office/drawing/2014/main" val="1022950996"/>
                    </a:ext>
                  </a:extLst>
                </a:gridCol>
                <a:gridCol w="1318052">
                  <a:extLst>
                    <a:ext uri="{9D8B030D-6E8A-4147-A177-3AD203B41FA5}">
                      <a16:colId xmlns:a16="http://schemas.microsoft.com/office/drawing/2014/main" val="704184718"/>
                    </a:ext>
                  </a:extLst>
                </a:gridCol>
              </a:tblGrid>
              <a:tr h="30660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패턴 결정 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494009680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종류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같은 패턴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다른 패턴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786827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80%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8912820"/>
                  </a:ext>
                </a:extLst>
              </a:tr>
            </a:tbl>
          </a:graphicData>
        </a:graphic>
      </p:graphicFrame>
      <p:sp>
        <p:nvSpPr>
          <p:cNvPr id="123" name="TextBox 122">
            <a:extLst>
              <a:ext uri="{FF2B5EF4-FFF2-40B4-BE49-F238E27FC236}">
                <a16:creationId xmlns:a16="http://schemas.microsoft.com/office/drawing/2014/main" id="{2401A26C-0B4F-393F-0E50-564FFC849C12}"/>
              </a:ext>
            </a:extLst>
          </p:cNvPr>
          <p:cNvSpPr txBox="1"/>
          <p:nvPr/>
        </p:nvSpPr>
        <p:spPr>
          <a:xfrm>
            <a:off x="9992105" y="4647091"/>
            <a:ext cx="228942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Ex )  </a:t>
            </a:r>
            <a:r>
              <a:rPr lang="ko-KR" altLang="en-US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근거리 패턴</a:t>
            </a:r>
            <a:r>
              <a:rPr lang="en-US" altLang="ko-KR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을  모두  마쳐서  </a:t>
            </a:r>
            <a:endParaRPr lang="en-US" altLang="ko-KR" sz="11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 결정으로  돌아갔다면  </a:t>
            </a:r>
            <a:r>
              <a:rPr lang="en-US" altLang="ko-KR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</a:p>
          <a:p>
            <a:r>
              <a:rPr lang="ko-KR" altLang="en-US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플레이어는  근접 인식범위 내 이므로</a:t>
            </a:r>
            <a:endParaRPr lang="en-US" altLang="ko-KR" sz="11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근접 인식범위  시  사용  패턴인  </a:t>
            </a:r>
            <a:endParaRPr lang="en-US" altLang="ko-KR" sz="11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근거리 패턴 </a:t>
            </a:r>
            <a:r>
              <a:rPr lang="en-US" altLang="ko-KR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ko-KR" altLang="en-US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과  원거리 패턴  </a:t>
            </a:r>
            <a:r>
              <a:rPr lang="en-US" altLang="ko-KR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ko-KR" altLang="en-US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을   사용</a:t>
            </a:r>
            <a:endParaRPr lang="en-US" altLang="ko-KR" sz="11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91C49D5C-F002-B8E4-7465-4214FDF8B7D4}"/>
              </a:ext>
            </a:extLst>
          </p:cNvPr>
          <p:cNvSpPr txBox="1"/>
          <p:nvPr/>
        </p:nvSpPr>
        <p:spPr>
          <a:xfrm>
            <a:off x="6438759" y="5901570"/>
            <a:ext cx="48884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근거리 패턴  이후  반드시   원거리  패턴이  나와서  패턴이   단조로워 짐을  방지하기 위함</a:t>
            </a:r>
            <a:endParaRPr lang="en-US" altLang="ko-KR" sz="11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687C263-A78D-7B98-7843-BCE25E65752E}"/>
              </a:ext>
            </a:extLst>
          </p:cNvPr>
          <p:cNvSpPr txBox="1"/>
          <p:nvPr/>
        </p:nvSpPr>
        <p:spPr>
          <a:xfrm>
            <a:off x="6241194" y="5633823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기획의 도</a:t>
            </a:r>
            <a:endParaRPr lang="en-US" altLang="ko-KR" sz="12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aphicFrame>
        <p:nvGraphicFramePr>
          <p:cNvPr id="128" name="표 122">
            <a:extLst>
              <a:ext uri="{FF2B5EF4-FFF2-40B4-BE49-F238E27FC236}">
                <a16:creationId xmlns:a16="http://schemas.microsoft.com/office/drawing/2014/main" id="{27F50C40-07B1-6CDA-2F44-637C04A07F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676499"/>
              </p:ext>
            </p:extLst>
          </p:nvPr>
        </p:nvGraphicFramePr>
        <p:xfrm>
          <a:off x="1310640" y="4628606"/>
          <a:ext cx="3398763" cy="9229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9543">
                  <a:extLst>
                    <a:ext uri="{9D8B030D-6E8A-4147-A177-3AD203B41FA5}">
                      <a16:colId xmlns:a16="http://schemas.microsoft.com/office/drawing/2014/main" val="2006260230"/>
                    </a:ext>
                  </a:extLst>
                </a:gridCol>
                <a:gridCol w="949740">
                  <a:extLst>
                    <a:ext uri="{9D8B030D-6E8A-4147-A177-3AD203B41FA5}">
                      <a16:colId xmlns:a16="http://schemas.microsoft.com/office/drawing/2014/main" val="1022950996"/>
                    </a:ext>
                  </a:extLst>
                </a:gridCol>
                <a:gridCol w="949740">
                  <a:extLst>
                    <a:ext uri="{9D8B030D-6E8A-4147-A177-3AD203B41FA5}">
                      <a16:colId xmlns:a16="http://schemas.microsoft.com/office/drawing/2014/main" val="704184718"/>
                    </a:ext>
                  </a:extLst>
                </a:gridCol>
                <a:gridCol w="949740">
                  <a:extLst>
                    <a:ext uri="{9D8B030D-6E8A-4147-A177-3AD203B41FA5}">
                      <a16:colId xmlns:a16="http://schemas.microsoft.com/office/drawing/2014/main" val="1587675934"/>
                    </a:ext>
                  </a:extLst>
                </a:gridCol>
              </a:tblGrid>
              <a:tr h="309795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 스킬 확률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근거리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009680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종류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5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786827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40%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40%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8912820"/>
                  </a:ext>
                </a:extLst>
              </a:tr>
            </a:tbl>
          </a:graphicData>
        </a:graphic>
      </p:graphicFrame>
      <p:graphicFrame>
        <p:nvGraphicFramePr>
          <p:cNvPr id="129" name="표 122">
            <a:extLst>
              <a:ext uri="{FF2B5EF4-FFF2-40B4-BE49-F238E27FC236}">
                <a16:creationId xmlns:a16="http://schemas.microsoft.com/office/drawing/2014/main" id="{82467E87-09D8-0CB5-11FA-634FC9FE46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0565029"/>
              </p:ext>
            </p:extLst>
          </p:nvPr>
        </p:nvGraphicFramePr>
        <p:xfrm>
          <a:off x="1310640" y="5614888"/>
          <a:ext cx="3398761" cy="114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2526">
                  <a:extLst>
                    <a:ext uri="{9D8B030D-6E8A-4147-A177-3AD203B41FA5}">
                      <a16:colId xmlns:a16="http://schemas.microsoft.com/office/drawing/2014/main" val="2006260230"/>
                    </a:ext>
                  </a:extLst>
                </a:gridCol>
                <a:gridCol w="609247">
                  <a:extLst>
                    <a:ext uri="{9D8B030D-6E8A-4147-A177-3AD203B41FA5}">
                      <a16:colId xmlns:a16="http://schemas.microsoft.com/office/drawing/2014/main" val="1022950996"/>
                    </a:ext>
                  </a:extLst>
                </a:gridCol>
                <a:gridCol w="609247">
                  <a:extLst>
                    <a:ext uri="{9D8B030D-6E8A-4147-A177-3AD203B41FA5}">
                      <a16:colId xmlns:a16="http://schemas.microsoft.com/office/drawing/2014/main" val="704184718"/>
                    </a:ext>
                  </a:extLst>
                </a:gridCol>
                <a:gridCol w="609247">
                  <a:extLst>
                    <a:ext uri="{9D8B030D-6E8A-4147-A177-3AD203B41FA5}">
                      <a16:colId xmlns:a16="http://schemas.microsoft.com/office/drawing/2014/main" val="3081185009"/>
                    </a:ext>
                  </a:extLst>
                </a:gridCol>
                <a:gridCol w="609247">
                  <a:extLst>
                    <a:ext uri="{9D8B030D-6E8A-4147-A177-3AD203B41FA5}">
                      <a16:colId xmlns:a16="http://schemas.microsoft.com/office/drawing/2014/main" val="1895063194"/>
                    </a:ext>
                  </a:extLst>
                </a:gridCol>
                <a:gridCol w="609247">
                  <a:extLst>
                    <a:ext uri="{9D8B030D-6E8A-4147-A177-3AD203B41FA5}">
                      <a16:colId xmlns:a16="http://schemas.microsoft.com/office/drawing/2014/main" val="2599354655"/>
                    </a:ext>
                  </a:extLst>
                </a:gridCol>
              </a:tblGrid>
              <a:tr h="239778">
                <a:tc grid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랜덤스킬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 확률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(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원거리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)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009680"/>
                  </a:ext>
                </a:extLst>
              </a:tr>
              <a:tr h="3416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종류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3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4 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스킬 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5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786827"/>
                  </a:ext>
                </a:extLst>
              </a:tr>
              <a:tr h="3416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25%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15%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25%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25%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10%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8912820"/>
                  </a:ext>
                </a:extLst>
              </a:tr>
            </a:tbl>
          </a:graphicData>
        </a:graphic>
      </p:graphicFrame>
      <p:sp>
        <p:nvSpPr>
          <p:cNvPr id="130" name="TextBox 129">
            <a:extLst>
              <a:ext uri="{FF2B5EF4-FFF2-40B4-BE49-F238E27FC236}">
                <a16:creationId xmlns:a16="http://schemas.microsoft.com/office/drawing/2014/main" id="{E970679B-15C6-BB0C-F006-16B6D89A886A}"/>
              </a:ext>
            </a:extLst>
          </p:cNvPr>
          <p:cNvSpPr txBox="1"/>
          <p:nvPr/>
        </p:nvSpPr>
        <p:spPr>
          <a:xfrm>
            <a:off x="0" y="4027700"/>
            <a:ext cx="5745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랜덤 패턴   종류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4F2F7103-BEF3-7F6E-8C04-D79873E588BB}"/>
              </a:ext>
            </a:extLst>
          </p:cNvPr>
          <p:cNvSpPr txBox="1"/>
          <p:nvPr/>
        </p:nvSpPr>
        <p:spPr>
          <a:xfrm>
            <a:off x="170052" y="4264952"/>
            <a:ext cx="6019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랜덤패턴공격은  확률에 따라서 발동합니다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9377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13358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 패턴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</a:p>
          <a:p>
            <a:pPr algn="ctr"/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FE758AB-CA84-39BC-5CD8-CF07E283D21F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6EC0D456-07D5-0527-027B-499C02B30D20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3900A73-D704-F36F-E14B-9FA04293B04F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9B1F3D7-1A11-5AB1-0D82-00A6DC4EF424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3C0125A-B007-F2D9-AF70-1AEC98D8290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881133CC-9BBD-798E-EDC4-000A602C9376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59FDC279-4894-5F66-F485-AD77E035A38D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3196B08-517E-E157-0EE2-73616D12521E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2D2E9857-11C3-3823-4151-BED5D6F4C02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0AD48A2-FD1A-C415-9CA8-7D9B231D2679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909AA7-59BD-410F-63A6-C81AB4449AF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EA63FB-594E-9506-C7A5-5D23E8188878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147E293-63B9-672C-3F66-F214A5A73C1F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BEBAF94A-26DA-F2C7-0F18-8B27FBE07C63}"/>
              </a:ext>
            </a:extLst>
          </p:cNvPr>
          <p:cNvSpPr txBox="1"/>
          <p:nvPr/>
        </p:nvSpPr>
        <p:spPr>
          <a:xfrm>
            <a:off x="283177" y="1204598"/>
            <a:ext cx="69444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 변경 시스템의  설명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F552A11-BAED-EACF-E14D-EDCFD237F5BB}"/>
              </a:ext>
            </a:extLst>
          </p:cNvPr>
          <p:cNvSpPr txBox="1"/>
          <p:nvPr/>
        </p:nvSpPr>
        <p:spPr>
          <a:xfrm>
            <a:off x="658659" y="1483985"/>
            <a:ext cx="65659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대기 상태일  때  거리의 상태가  달라지면 해당  </a:t>
            </a:r>
            <a:r>
              <a:rPr lang="ko-KR" altLang="en-US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패턴을  변경 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합니다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 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altLang="ko-KR" sz="12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변경 시  변경한  패턴의  최초 행동을  합니다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E52D62EB-0834-B990-C515-BA4324300876}"/>
              </a:ext>
            </a:extLst>
          </p:cNvPr>
          <p:cNvGrpSpPr/>
          <p:nvPr/>
        </p:nvGrpSpPr>
        <p:grpSpPr>
          <a:xfrm>
            <a:off x="817027" y="2409703"/>
            <a:ext cx="9595832" cy="3341976"/>
            <a:chOff x="641146" y="1893697"/>
            <a:chExt cx="9595832" cy="3341976"/>
          </a:xfrm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3C203F9B-D8D9-0802-CC24-609C7A3BDD1B}"/>
                </a:ext>
              </a:extLst>
            </p:cNvPr>
            <p:cNvSpPr/>
            <p:nvPr/>
          </p:nvSpPr>
          <p:spPr>
            <a:xfrm>
              <a:off x="641146" y="2137425"/>
              <a:ext cx="5333998" cy="96001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5E7148AE-0797-EC59-F163-2C4E2464CB19}"/>
                </a:ext>
              </a:extLst>
            </p:cNvPr>
            <p:cNvSpPr/>
            <p:nvPr/>
          </p:nvSpPr>
          <p:spPr>
            <a:xfrm>
              <a:off x="1978662" y="1893697"/>
              <a:ext cx="2483026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근거리 패턴 </a:t>
              </a:r>
              <a:r>
                <a:rPr lang="en-US" altLang="ko-KR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</a:t>
              </a:r>
              <a:endPara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02CCB237-6D16-040E-D88F-4C217B4711C0}"/>
                </a:ext>
              </a:extLst>
            </p:cNvPr>
            <p:cNvSpPr/>
            <p:nvPr/>
          </p:nvSpPr>
          <p:spPr>
            <a:xfrm>
              <a:off x="737149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시작</a:t>
              </a:r>
              <a:endPara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8BA6FDDB-D915-7F5E-0D8F-F5E32D182A97}"/>
                </a:ext>
              </a:extLst>
            </p:cNvPr>
            <p:cNvSpPr/>
            <p:nvPr/>
          </p:nvSpPr>
          <p:spPr>
            <a:xfrm>
              <a:off x="1471524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기본공격</a:t>
              </a: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4CC32629-DA09-469B-F149-83EBDAC3C55F}"/>
                </a:ext>
              </a:extLst>
            </p:cNvPr>
            <p:cNvSpPr/>
            <p:nvPr/>
          </p:nvSpPr>
          <p:spPr>
            <a:xfrm>
              <a:off x="2216374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대기</a:t>
              </a: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B7D62867-EC81-8A46-90AD-9231C75F5DED}"/>
                </a:ext>
              </a:extLst>
            </p:cNvPr>
            <p:cNvSpPr/>
            <p:nvPr/>
          </p:nvSpPr>
          <p:spPr>
            <a:xfrm>
              <a:off x="2935313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스킬 </a:t>
              </a:r>
              <a:r>
                <a:rPr lang="en-US" altLang="ko-KR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</a:t>
              </a:r>
              <a:endPara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76DB663D-46B5-3F3C-2825-8F5B05B6EB25}"/>
                </a:ext>
              </a:extLst>
            </p:cNvPr>
            <p:cNvSpPr/>
            <p:nvPr/>
          </p:nvSpPr>
          <p:spPr>
            <a:xfrm>
              <a:off x="3641008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대기 </a:t>
              </a: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432DA19C-4C07-CA93-A10F-FFDD0940E702}"/>
                </a:ext>
              </a:extLst>
            </p:cNvPr>
            <p:cNvSpPr/>
            <p:nvPr/>
          </p:nvSpPr>
          <p:spPr>
            <a:xfrm>
              <a:off x="4398084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랜덤스킬</a:t>
              </a:r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</a:t>
              </a: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5BAFAD0D-18AF-1B87-EB41-212779799FDA}"/>
                </a:ext>
              </a:extLst>
            </p:cNvPr>
            <p:cNvSpPr/>
            <p:nvPr/>
          </p:nvSpPr>
          <p:spPr>
            <a:xfrm>
              <a:off x="5162750" y="2419847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대기 </a:t>
              </a:r>
            </a:p>
          </p:txBody>
        </p:sp>
        <p:cxnSp>
          <p:nvCxnSpPr>
            <p:cNvPr id="68" name="직선 화살표 연결선 67">
              <a:extLst>
                <a:ext uri="{FF2B5EF4-FFF2-40B4-BE49-F238E27FC236}">
                  <a16:creationId xmlns:a16="http://schemas.microsoft.com/office/drawing/2014/main" id="{588698B9-99AB-2940-F051-BD6DB206A9AC}"/>
                </a:ext>
              </a:extLst>
            </p:cNvPr>
            <p:cNvCxnSpPr>
              <a:endCxn id="58" idx="1"/>
            </p:cNvCxnSpPr>
            <p:nvPr/>
          </p:nvCxnSpPr>
          <p:spPr>
            <a:xfrm>
              <a:off x="1355996" y="2621192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0" name="직선 화살표 연결선 69">
              <a:extLst>
                <a:ext uri="{FF2B5EF4-FFF2-40B4-BE49-F238E27FC236}">
                  <a16:creationId xmlns:a16="http://schemas.microsoft.com/office/drawing/2014/main" id="{E45C5E40-328D-ACAD-6FAD-0EB8E91AF622}"/>
                </a:ext>
              </a:extLst>
            </p:cNvPr>
            <p:cNvCxnSpPr/>
            <p:nvPr/>
          </p:nvCxnSpPr>
          <p:spPr>
            <a:xfrm>
              <a:off x="2100846" y="2626025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F0E07EEF-28A0-82B4-D36D-AECB2D07D260}"/>
                </a:ext>
              </a:extLst>
            </p:cNvPr>
            <p:cNvCxnSpPr/>
            <p:nvPr/>
          </p:nvCxnSpPr>
          <p:spPr>
            <a:xfrm>
              <a:off x="2835221" y="2617434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직선 화살표 연결선 71">
              <a:extLst>
                <a:ext uri="{FF2B5EF4-FFF2-40B4-BE49-F238E27FC236}">
                  <a16:creationId xmlns:a16="http://schemas.microsoft.com/office/drawing/2014/main" id="{23703FBD-4D86-C1F6-9ADD-9A200F147719}"/>
                </a:ext>
              </a:extLst>
            </p:cNvPr>
            <p:cNvCxnSpPr>
              <a:cxnSpLocks/>
              <a:endCxn id="61" idx="1"/>
            </p:cNvCxnSpPr>
            <p:nvPr/>
          </p:nvCxnSpPr>
          <p:spPr>
            <a:xfrm>
              <a:off x="3554160" y="2617434"/>
              <a:ext cx="86848" cy="85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직선 화살표 연결선 73">
              <a:extLst>
                <a:ext uri="{FF2B5EF4-FFF2-40B4-BE49-F238E27FC236}">
                  <a16:creationId xmlns:a16="http://schemas.microsoft.com/office/drawing/2014/main" id="{3F6687D6-ED0B-5902-983B-2EB608631733}"/>
                </a:ext>
              </a:extLst>
            </p:cNvPr>
            <p:cNvCxnSpPr>
              <a:cxnSpLocks/>
            </p:cNvCxnSpPr>
            <p:nvPr/>
          </p:nvCxnSpPr>
          <p:spPr>
            <a:xfrm>
              <a:off x="4259855" y="2626025"/>
              <a:ext cx="1534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직선 화살표 연결선 75">
              <a:extLst>
                <a:ext uri="{FF2B5EF4-FFF2-40B4-BE49-F238E27FC236}">
                  <a16:creationId xmlns:a16="http://schemas.microsoft.com/office/drawing/2014/main" id="{7D43A456-D25F-A8FD-2F91-AF87D88960B2}"/>
                </a:ext>
              </a:extLst>
            </p:cNvPr>
            <p:cNvCxnSpPr>
              <a:cxnSpLocks/>
              <a:endCxn id="64" idx="1"/>
            </p:cNvCxnSpPr>
            <p:nvPr/>
          </p:nvCxnSpPr>
          <p:spPr>
            <a:xfrm>
              <a:off x="5016931" y="2626025"/>
              <a:ext cx="1458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연결선: 꺾임 78">
              <a:extLst>
                <a:ext uri="{FF2B5EF4-FFF2-40B4-BE49-F238E27FC236}">
                  <a16:creationId xmlns:a16="http://schemas.microsoft.com/office/drawing/2014/main" id="{023470F5-793E-E0DC-9A0F-7BF3C66FAE35}"/>
                </a:ext>
              </a:extLst>
            </p:cNvPr>
            <p:cNvCxnSpPr>
              <a:stCxn id="64" idx="2"/>
              <a:endCxn id="58" idx="2"/>
            </p:cNvCxnSpPr>
            <p:nvPr/>
          </p:nvCxnSpPr>
          <p:spPr>
            <a:xfrm rot="5400000">
              <a:off x="3626561" y="986590"/>
              <a:ext cx="12700" cy="3691226"/>
            </a:xfrm>
            <a:prstGeom prst="bentConnector3">
              <a:avLst>
                <a:gd name="adj1" fmla="val 3325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1D83303E-27B3-1711-2E5D-C341035F8D0F}"/>
                </a:ext>
              </a:extLst>
            </p:cNvPr>
            <p:cNvSpPr txBox="1"/>
            <p:nvPr/>
          </p:nvSpPr>
          <p:spPr>
            <a:xfrm>
              <a:off x="3410335" y="3253550"/>
              <a:ext cx="44515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루프</a:t>
              </a:r>
              <a:endParaRPr lang="en-US" altLang="ko-KR" sz="11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id="{2B240860-D6EF-0D7E-708B-310FCA762C67}"/>
                </a:ext>
              </a:extLst>
            </p:cNvPr>
            <p:cNvSpPr/>
            <p:nvPr/>
          </p:nvSpPr>
          <p:spPr>
            <a:xfrm>
              <a:off x="641146" y="3857938"/>
              <a:ext cx="5333998" cy="96001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65645897-3BE4-67B6-0FE1-1E1B57258A53}"/>
                </a:ext>
              </a:extLst>
            </p:cNvPr>
            <p:cNvSpPr/>
            <p:nvPr/>
          </p:nvSpPr>
          <p:spPr>
            <a:xfrm>
              <a:off x="1978662" y="3614210"/>
              <a:ext cx="2483026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근거리 패턴 </a:t>
              </a:r>
              <a:r>
                <a:rPr lang="en-US" altLang="ko-KR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2</a:t>
              </a:r>
              <a:endPara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9F6E8BB8-6CB1-4457-B695-7A31C8EF4CB6}"/>
                </a:ext>
              </a:extLst>
            </p:cNvPr>
            <p:cNvSpPr/>
            <p:nvPr/>
          </p:nvSpPr>
          <p:spPr>
            <a:xfrm>
              <a:off x="737149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시작</a:t>
              </a:r>
              <a:endParaRPr lang="ko-KR" altLang="en-US" sz="1200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1F4F4900-B982-579A-0E64-69D5C25D35AB}"/>
                </a:ext>
              </a:extLst>
            </p:cNvPr>
            <p:cNvSpPr/>
            <p:nvPr/>
          </p:nvSpPr>
          <p:spPr>
            <a:xfrm>
              <a:off x="1471524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접근</a:t>
              </a:r>
            </a:p>
          </p:txBody>
        </p:sp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AC79F256-034D-5969-99D5-959C258112C9}"/>
                </a:ext>
              </a:extLst>
            </p:cNvPr>
            <p:cNvSpPr/>
            <p:nvPr/>
          </p:nvSpPr>
          <p:spPr>
            <a:xfrm>
              <a:off x="2216374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대기</a:t>
              </a:r>
            </a:p>
          </p:txBody>
        </p: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3E8AE0D3-D4A7-330B-5535-E22E6F85984C}"/>
                </a:ext>
              </a:extLst>
            </p:cNvPr>
            <p:cNvSpPr/>
            <p:nvPr/>
          </p:nvSpPr>
          <p:spPr>
            <a:xfrm>
              <a:off x="2935313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기본공격</a:t>
              </a:r>
            </a:p>
          </p:txBody>
        </p:sp>
        <p:sp>
          <p:nvSpPr>
            <p:cNvPr id="89" name="직사각형 88">
              <a:extLst>
                <a:ext uri="{FF2B5EF4-FFF2-40B4-BE49-F238E27FC236}">
                  <a16:creationId xmlns:a16="http://schemas.microsoft.com/office/drawing/2014/main" id="{A81136D0-AE25-23A7-1FE1-D329CA226EA1}"/>
                </a:ext>
              </a:extLst>
            </p:cNvPr>
            <p:cNvSpPr/>
            <p:nvPr/>
          </p:nvSpPr>
          <p:spPr>
            <a:xfrm>
              <a:off x="3641008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대기 </a:t>
              </a:r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B15E9E42-2439-3227-4264-B86DD24E207B}"/>
                </a:ext>
              </a:extLst>
            </p:cNvPr>
            <p:cNvSpPr/>
            <p:nvPr/>
          </p:nvSpPr>
          <p:spPr>
            <a:xfrm>
              <a:off x="4398084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 err="1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랜덤스킬</a:t>
              </a:r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</a:t>
              </a: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743D5461-B0DD-8ACE-0583-29CD1F432006}"/>
                </a:ext>
              </a:extLst>
            </p:cNvPr>
            <p:cNvSpPr/>
            <p:nvPr/>
          </p:nvSpPr>
          <p:spPr>
            <a:xfrm>
              <a:off x="5162750" y="4140360"/>
              <a:ext cx="618847" cy="412356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대기 </a:t>
              </a:r>
            </a:p>
          </p:txBody>
        </p:sp>
        <p:cxnSp>
          <p:nvCxnSpPr>
            <p:cNvPr id="92" name="직선 화살표 연결선 91">
              <a:extLst>
                <a:ext uri="{FF2B5EF4-FFF2-40B4-BE49-F238E27FC236}">
                  <a16:creationId xmlns:a16="http://schemas.microsoft.com/office/drawing/2014/main" id="{24AE9F3F-9710-C120-157D-E33E2DA9F685}"/>
                </a:ext>
              </a:extLst>
            </p:cNvPr>
            <p:cNvCxnSpPr>
              <a:endCxn id="86" idx="1"/>
            </p:cNvCxnSpPr>
            <p:nvPr/>
          </p:nvCxnSpPr>
          <p:spPr>
            <a:xfrm>
              <a:off x="1355996" y="4341705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직선 화살표 연결선 92">
              <a:extLst>
                <a:ext uri="{FF2B5EF4-FFF2-40B4-BE49-F238E27FC236}">
                  <a16:creationId xmlns:a16="http://schemas.microsoft.com/office/drawing/2014/main" id="{CBF9785E-51DD-8733-B16A-D3E4F3E806C7}"/>
                </a:ext>
              </a:extLst>
            </p:cNvPr>
            <p:cNvCxnSpPr/>
            <p:nvPr/>
          </p:nvCxnSpPr>
          <p:spPr>
            <a:xfrm>
              <a:off x="2100846" y="4346538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직선 화살표 연결선 93">
              <a:extLst>
                <a:ext uri="{FF2B5EF4-FFF2-40B4-BE49-F238E27FC236}">
                  <a16:creationId xmlns:a16="http://schemas.microsoft.com/office/drawing/2014/main" id="{D382AAF2-EE0F-36BC-4E88-38EBE853A0B0}"/>
                </a:ext>
              </a:extLst>
            </p:cNvPr>
            <p:cNvCxnSpPr/>
            <p:nvPr/>
          </p:nvCxnSpPr>
          <p:spPr>
            <a:xfrm>
              <a:off x="2835221" y="4337947"/>
              <a:ext cx="1155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직선 화살표 연결선 94">
              <a:extLst>
                <a:ext uri="{FF2B5EF4-FFF2-40B4-BE49-F238E27FC236}">
                  <a16:creationId xmlns:a16="http://schemas.microsoft.com/office/drawing/2014/main" id="{0DEEB598-9916-8638-F7BF-574900EF89B4}"/>
                </a:ext>
              </a:extLst>
            </p:cNvPr>
            <p:cNvCxnSpPr>
              <a:cxnSpLocks/>
              <a:endCxn id="89" idx="1"/>
            </p:cNvCxnSpPr>
            <p:nvPr/>
          </p:nvCxnSpPr>
          <p:spPr>
            <a:xfrm>
              <a:off x="3554160" y="4337947"/>
              <a:ext cx="86848" cy="85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직선 화살표 연결선 95">
              <a:extLst>
                <a:ext uri="{FF2B5EF4-FFF2-40B4-BE49-F238E27FC236}">
                  <a16:creationId xmlns:a16="http://schemas.microsoft.com/office/drawing/2014/main" id="{B72C0564-E4CF-43B9-7EED-EA070C331BC2}"/>
                </a:ext>
              </a:extLst>
            </p:cNvPr>
            <p:cNvCxnSpPr>
              <a:cxnSpLocks/>
            </p:cNvCxnSpPr>
            <p:nvPr/>
          </p:nvCxnSpPr>
          <p:spPr>
            <a:xfrm>
              <a:off x="4259855" y="4346538"/>
              <a:ext cx="1534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직선 화살표 연결선 96">
              <a:extLst>
                <a:ext uri="{FF2B5EF4-FFF2-40B4-BE49-F238E27FC236}">
                  <a16:creationId xmlns:a16="http://schemas.microsoft.com/office/drawing/2014/main" id="{3AE4D7B0-90F6-A6EC-CDDC-359F03A3913B}"/>
                </a:ext>
              </a:extLst>
            </p:cNvPr>
            <p:cNvCxnSpPr>
              <a:cxnSpLocks/>
              <a:endCxn id="91" idx="1"/>
            </p:cNvCxnSpPr>
            <p:nvPr/>
          </p:nvCxnSpPr>
          <p:spPr>
            <a:xfrm>
              <a:off x="5016931" y="4346538"/>
              <a:ext cx="14581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연결선: 꺾임 97">
              <a:extLst>
                <a:ext uri="{FF2B5EF4-FFF2-40B4-BE49-F238E27FC236}">
                  <a16:creationId xmlns:a16="http://schemas.microsoft.com/office/drawing/2014/main" id="{AC197522-B49E-3797-2545-FAC521326E1A}"/>
                </a:ext>
              </a:extLst>
            </p:cNvPr>
            <p:cNvCxnSpPr>
              <a:stCxn id="91" idx="2"/>
              <a:endCxn id="86" idx="2"/>
            </p:cNvCxnSpPr>
            <p:nvPr/>
          </p:nvCxnSpPr>
          <p:spPr>
            <a:xfrm rot="5400000">
              <a:off x="3626561" y="2707103"/>
              <a:ext cx="12700" cy="3691226"/>
            </a:xfrm>
            <a:prstGeom prst="bentConnector3">
              <a:avLst>
                <a:gd name="adj1" fmla="val 3325000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4E1BBAD1-D1B6-758B-D3B4-11CADC3E1B20}"/>
                </a:ext>
              </a:extLst>
            </p:cNvPr>
            <p:cNvSpPr txBox="1"/>
            <p:nvPr/>
          </p:nvSpPr>
          <p:spPr>
            <a:xfrm>
              <a:off x="3410335" y="4974063"/>
              <a:ext cx="44515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루프</a:t>
              </a:r>
              <a:endParaRPr lang="en-US" altLang="ko-KR" sz="11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cxnSp>
          <p:nvCxnSpPr>
            <p:cNvPr id="104" name="직선 화살표 연결선 103">
              <a:extLst>
                <a:ext uri="{FF2B5EF4-FFF2-40B4-BE49-F238E27FC236}">
                  <a16:creationId xmlns:a16="http://schemas.microsoft.com/office/drawing/2014/main" id="{FB2DCBD3-411F-9150-7951-810AC17BD2A3}"/>
                </a:ext>
              </a:extLst>
            </p:cNvPr>
            <p:cNvCxnSpPr>
              <a:stCxn id="59" idx="2"/>
              <a:endCxn id="85" idx="0"/>
            </p:cNvCxnSpPr>
            <p:nvPr/>
          </p:nvCxnSpPr>
          <p:spPr>
            <a:xfrm flipH="1">
              <a:off x="1046573" y="2832203"/>
              <a:ext cx="1479225" cy="1308157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직선 화살표 연결선 104">
              <a:extLst>
                <a:ext uri="{FF2B5EF4-FFF2-40B4-BE49-F238E27FC236}">
                  <a16:creationId xmlns:a16="http://schemas.microsoft.com/office/drawing/2014/main" id="{21808A5E-BF50-1CB5-7C4F-6494B4E40A30}"/>
                </a:ext>
              </a:extLst>
            </p:cNvPr>
            <p:cNvCxnSpPr>
              <a:cxnSpLocks/>
              <a:endCxn id="85" idx="0"/>
            </p:cNvCxnSpPr>
            <p:nvPr/>
          </p:nvCxnSpPr>
          <p:spPr>
            <a:xfrm flipH="1">
              <a:off x="1046573" y="2844903"/>
              <a:ext cx="2808914" cy="1295457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직선 화살표 연결선 107">
              <a:extLst>
                <a:ext uri="{FF2B5EF4-FFF2-40B4-BE49-F238E27FC236}">
                  <a16:creationId xmlns:a16="http://schemas.microsoft.com/office/drawing/2014/main" id="{7E51A11C-B49A-05CF-2025-5490E131D869}"/>
                </a:ext>
              </a:extLst>
            </p:cNvPr>
            <p:cNvCxnSpPr>
              <a:cxnSpLocks/>
              <a:endCxn id="85" idx="0"/>
            </p:cNvCxnSpPr>
            <p:nvPr/>
          </p:nvCxnSpPr>
          <p:spPr>
            <a:xfrm flipH="1">
              <a:off x="1046573" y="2837035"/>
              <a:ext cx="4420649" cy="1303325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9E7A508-40D6-40B0-D85F-42F1E3E39F8F}"/>
                </a:ext>
              </a:extLst>
            </p:cNvPr>
            <p:cNvSpPr txBox="1"/>
            <p:nvPr/>
          </p:nvSpPr>
          <p:spPr>
            <a:xfrm>
              <a:off x="3671078" y="3322049"/>
              <a:ext cx="65659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200" spc="-150" dirty="0">
                  <a:solidFill>
                    <a:srgbClr val="FF0000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거리의  변경 </a:t>
              </a:r>
              <a:r>
                <a:rPr lang="en-US" altLang="ko-KR" sz="1200" spc="-15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(</a:t>
              </a:r>
              <a:r>
                <a:rPr lang="ko-KR" altLang="en-US" sz="1200" spc="-15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근접인식 </a:t>
              </a:r>
              <a:r>
                <a:rPr lang="en-US" altLang="ko-KR" sz="1200" spc="-15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-&gt;  </a:t>
              </a:r>
              <a:r>
                <a:rPr lang="ko-KR" altLang="en-US" sz="1200" spc="-15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원거리 인식범위로   이동</a:t>
              </a:r>
              <a:r>
                <a:rPr lang="en-US" altLang="ko-KR" sz="1200" spc="-15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)</a:t>
              </a:r>
              <a:r>
                <a:rPr lang="ko-KR" altLang="en-US" sz="1200" spc="-15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</a:t>
              </a:r>
              <a:endPara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</p:grpSp>
      <p:graphicFrame>
        <p:nvGraphicFramePr>
          <p:cNvPr id="34" name="표 122">
            <a:extLst>
              <a:ext uri="{FF2B5EF4-FFF2-40B4-BE49-F238E27FC236}">
                <a16:creationId xmlns:a16="http://schemas.microsoft.com/office/drawing/2014/main" id="{04BFF5F3-27BE-8D6B-CC48-203FD7A02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4128420"/>
              </p:ext>
            </p:extLst>
          </p:nvPr>
        </p:nvGraphicFramePr>
        <p:xfrm>
          <a:off x="6862694" y="1724024"/>
          <a:ext cx="3398762" cy="9229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658">
                  <a:extLst>
                    <a:ext uri="{9D8B030D-6E8A-4147-A177-3AD203B41FA5}">
                      <a16:colId xmlns:a16="http://schemas.microsoft.com/office/drawing/2014/main" val="2006260230"/>
                    </a:ext>
                  </a:extLst>
                </a:gridCol>
                <a:gridCol w="1318052">
                  <a:extLst>
                    <a:ext uri="{9D8B030D-6E8A-4147-A177-3AD203B41FA5}">
                      <a16:colId xmlns:a16="http://schemas.microsoft.com/office/drawing/2014/main" val="1022950996"/>
                    </a:ext>
                  </a:extLst>
                </a:gridCol>
                <a:gridCol w="1318052">
                  <a:extLst>
                    <a:ext uri="{9D8B030D-6E8A-4147-A177-3AD203B41FA5}">
                      <a16:colId xmlns:a16="http://schemas.microsoft.com/office/drawing/2014/main" val="704184718"/>
                    </a:ext>
                  </a:extLst>
                </a:gridCol>
              </a:tblGrid>
              <a:tr h="309795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패턴 변경 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494009680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종류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같은 종류 패턴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다른 종류 패턴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786827"/>
                  </a:ext>
                </a:extLst>
              </a:tr>
              <a:tr h="3066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확률</a:t>
                      </a: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20%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Adobe 고딕 Std B" panose="020B0800000000000000" pitchFamily="34" charset="-127"/>
                          <a:ea typeface="Adobe 고딕 Std B" panose="020B0800000000000000" pitchFamily="34" charset="-127"/>
                        </a:rPr>
                        <a:t>80%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Adobe 고딕 Std B" panose="020B0800000000000000" pitchFamily="34" charset="-127"/>
                        <a:ea typeface="Adobe 고딕 Std B" panose="020B0800000000000000" pitchFamily="34" charset="-127"/>
                      </a:endParaRPr>
                    </a:p>
                  </a:txBody>
                  <a:tcPr marL="75600" marR="75600" marT="37800" marB="37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8912820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E7758053-E17D-6CD1-12B7-C1B4FD557ECF}"/>
              </a:ext>
            </a:extLst>
          </p:cNvPr>
          <p:cNvSpPr txBox="1"/>
          <p:nvPr/>
        </p:nvSpPr>
        <p:spPr>
          <a:xfrm>
            <a:off x="6783720" y="2676871"/>
            <a:ext cx="53429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같은 </a:t>
            </a:r>
            <a:r>
              <a:rPr lang="ko-KR" altLang="en-US" sz="1200" spc="-150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종류란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?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altLang="ko-KR" sz="12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                 -   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원거리  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패턴과  원거리  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과  같이  인식 범위는  다르지만  공격  타입이  같은 종류</a:t>
            </a:r>
            <a:endParaRPr lang="en-US" altLang="ko-KR" sz="12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18BB8A1-DC9E-C79F-AA09-FE74295A45AE}"/>
              </a:ext>
            </a:extLst>
          </p:cNvPr>
          <p:cNvSpPr txBox="1"/>
          <p:nvPr/>
        </p:nvSpPr>
        <p:spPr>
          <a:xfrm>
            <a:off x="6344814" y="1197383"/>
            <a:ext cx="21229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 </a:t>
            </a:r>
            <a:r>
              <a:rPr lang="ko-KR" altLang="en-US" sz="1400" spc="-15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변경  확률시스템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70BD166-84AB-F7AB-0CA4-73031FD48F6B}"/>
              </a:ext>
            </a:extLst>
          </p:cNvPr>
          <p:cNvSpPr txBox="1"/>
          <p:nvPr/>
        </p:nvSpPr>
        <p:spPr>
          <a:xfrm>
            <a:off x="6450667" y="1439810"/>
            <a:ext cx="65659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패턴의  변경은  아래  확률에 따라  변화합니다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02709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사각형: 둥근 모서리 85">
            <a:extLst>
              <a:ext uri="{FF2B5EF4-FFF2-40B4-BE49-F238E27FC236}">
                <a16:creationId xmlns:a16="http://schemas.microsoft.com/office/drawing/2014/main" id="{A511754F-D3B9-A20E-5CC1-5157A0140BD1}"/>
              </a:ext>
            </a:extLst>
          </p:cNvPr>
          <p:cNvSpPr/>
          <p:nvPr/>
        </p:nvSpPr>
        <p:spPr>
          <a:xfrm>
            <a:off x="672008" y="1307902"/>
            <a:ext cx="8226703" cy="4957824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13358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FSM </a:t>
            </a:r>
          </a:p>
          <a:p>
            <a:pPr algn="ctr"/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FE758AB-CA84-39BC-5CD8-CF07E283D21F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6EC0D456-07D5-0527-027B-499C02B30D20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F3900A73-D704-F36F-E14B-9FA04293B04F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19B1F3D7-1A11-5AB1-0D82-00A6DC4EF424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3C0125A-B007-F2D9-AF70-1AEC98D8290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881133CC-9BBD-798E-EDC4-000A602C9376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59FDC279-4894-5F66-F485-AD77E035A38D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33196B08-517E-E157-0EE2-73616D12521E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2D2E9857-11C3-3823-4151-BED5D6F4C028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0AD48A2-FD1A-C415-9CA8-7D9B231D2679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909AA7-59BD-410F-63A6-C81AB4449AF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1EA63FB-594E-9506-C7A5-5D23E8188878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147E293-63B9-672C-3F66-F214A5A73C1F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4C1E9E27-F63F-E94F-0F2D-17CA07E77CD0}"/>
              </a:ext>
            </a:extLst>
          </p:cNvPr>
          <p:cNvGrpSpPr/>
          <p:nvPr/>
        </p:nvGrpSpPr>
        <p:grpSpPr>
          <a:xfrm>
            <a:off x="705517" y="1792474"/>
            <a:ext cx="7996422" cy="3265505"/>
            <a:chOff x="178807" y="1792474"/>
            <a:chExt cx="7996422" cy="3265505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2A4425BB-1528-6D8F-FA4B-AF9A7C1B28C4}"/>
                </a:ext>
              </a:extLst>
            </p:cNvPr>
            <p:cNvSpPr/>
            <p:nvPr/>
          </p:nvSpPr>
          <p:spPr>
            <a:xfrm>
              <a:off x="839091" y="3191571"/>
              <a:ext cx="490840" cy="490840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rgbClr val="FF0000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시작</a:t>
              </a:r>
              <a:endParaRPr lang="ko-KR" altLang="en-US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32" name="사각형: 둥근 모서리 31">
              <a:extLst>
                <a:ext uri="{FF2B5EF4-FFF2-40B4-BE49-F238E27FC236}">
                  <a16:creationId xmlns:a16="http://schemas.microsoft.com/office/drawing/2014/main" id="{6F1DBE92-8C0A-B05C-1E35-0C0B0366ED6A}"/>
                </a:ext>
              </a:extLst>
            </p:cNvPr>
            <p:cNvSpPr/>
            <p:nvPr/>
          </p:nvSpPr>
          <p:spPr>
            <a:xfrm>
              <a:off x="178807" y="2976144"/>
              <a:ext cx="490840" cy="92169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패턴시작</a:t>
              </a:r>
              <a:endPara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A636E10-57E6-3914-BDB6-192C1ECCD37C}"/>
                </a:ext>
              </a:extLst>
            </p:cNvPr>
            <p:cNvSpPr/>
            <p:nvPr/>
          </p:nvSpPr>
          <p:spPr>
            <a:xfrm>
              <a:off x="1499375" y="3107468"/>
              <a:ext cx="706268" cy="706268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거리 인식</a:t>
              </a:r>
              <a:endParaRPr lang="ko-KR" altLang="en-US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EB8FA229-52D0-B193-1AAB-7CFDFE4F9F87}"/>
                </a:ext>
              </a:extLst>
            </p:cNvPr>
            <p:cNvSpPr/>
            <p:nvPr/>
          </p:nvSpPr>
          <p:spPr>
            <a:xfrm>
              <a:off x="2257329" y="2336958"/>
              <a:ext cx="706268" cy="706268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근접인식거리</a:t>
              </a:r>
              <a:endParaRPr lang="ko-KR" altLang="en-US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39FF5ED3-F1FC-6C23-6E4C-256918B67A77}"/>
                </a:ext>
              </a:extLst>
            </p:cNvPr>
            <p:cNvSpPr/>
            <p:nvPr/>
          </p:nvSpPr>
          <p:spPr>
            <a:xfrm>
              <a:off x="2284095" y="3685391"/>
              <a:ext cx="706268" cy="706268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원거리 </a:t>
              </a:r>
              <a:endParaRPr lang="en-US" altLang="ko-KR" sz="105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인식범위</a:t>
              </a:r>
              <a:endParaRPr lang="ko-KR" altLang="en-US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95C5B62-8DD1-FB0E-DA2E-1A0D44D55575}"/>
                </a:ext>
              </a:extLst>
            </p:cNvPr>
            <p:cNvSpPr/>
            <p:nvPr/>
          </p:nvSpPr>
          <p:spPr>
            <a:xfrm>
              <a:off x="3142501" y="4374054"/>
              <a:ext cx="1232865" cy="68392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원거리인식</a:t>
              </a:r>
              <a:endParaRPr lang="en-US" altLang="ko-KR" sz="105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거리패턴</a:t>
              </a:r>
              <a:endParaRPr lang="en-US" altLang="ko-KR" sz="105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랜덤실행</a:t>
              </a:r>
              <a:endParaRPr lang="en-US" altLang="ko-KR" sz="105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2FBE20C-3E0C-FC29-671A-685CE5603FD9}"/>
                </a:ext>
              </a:extLst>
            </p:cNvPr>
            <p:cNvSpPr/>
            <p:nvPr/>
          </p:nvSpPr>
          <p:spPr>
            <a:xfrm>
              <a:off x="3142501" y="1792474"/>
              <a:ext cx="1232865" cy="683925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근접인식</a:t>
              </a:r>
              <a:endParaRPr lang="en-US" altLang="ko-KR" sz="105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거리패턴</a:t>
              </a:r>
              <a:endParaRPr lang="en-US" altLang="ko-KR" sz="105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랜덤실행</a:t>
              </a:r>
              <a:endParaRPr lang="en-US" altLang="ko-KR" sz="105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7F427904-0C99-2ADC-1B8F-6A7EC22FBA0A}"/>
                </a:ext>
              </a:extLst>
            </p:cNvPr>
            <p:cNvSpPr/>
            <p:nvPr/>
          </p:nvSpPr>
          <p:spPr>
            <a:xfrm>
              <a:off x="4638675" y="2997730"/>
              <a:ext cx="1143000" cy="683925"/>
            </a:xfrm>
            <a:prstGeom prst="ellips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패턴 </a:t>
              </a:r>
              <a:endParaRPr lang="en-US" altLang="ko-KR" sz="105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변경</a:t>
              </a:r>
              <a:endParaRPr lang="en-US" altLang="ko-KR" sz="105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08EA0DA1-7FE8-989E-16BE-53B7D74A1A4A}"/>
                </a:ext>
              </a:extLst>
            </p:cNvPr>
            <p:cNvSpPr/>
            <p:nvPr/>
          </p:nvSpPr>
          <p:spPr>
            <a:xfrm>
              <a:off x="6410327" y="2970963"/>
              <a:ext cx="706268" cy="70626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패턴 종료</a:t>
              </a:r>
              <a:endParaRPr lang="ko-KR" altLang="en-US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cxnSp>
          <p:nvCxnSpPr>
            <p:cNvPr id="52" name="연결선: 구부러짐 51">
              <a:extLst>
                <a:ext uri="{FF2B5EF4-FFF2-40B4-BE49-F238E27FC236}">
                  <a16:creationId xmlns:a16="http://schemas.microsoft.com/office/drawing/2014/main" id="{C826DAE4-A2EB-A7A1-09CF-921920D1FFF3}"/>
                </a:ext>
              </a:extLst>
            </p:cNvPr>
            <p:cNvCxnSpPr>
              <a:stCxn id="32" idx="3"/>
              <a:endCxn id="31" idx="2"/>
            </p:cNvCxnSpPr>
            <p:nvPr/>
          </p:nvCxnSpPr>
          <p:spPr>
            <a:xfrm flipV="1">
              <a:off x="669647" y="3436991"/>
              <a:ext cx="169444" cy="1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연결선: 구부러짐 53">
              <a:extLst>
                <a:ext uri="{FF2B5EF4-FFF2-40B4-BE49-F238E27FC236}">
                  <a16:creationId xmlns:a16="http://schemas.microsoft.com/office/drawing/2014/main" id="{4925B2FB-1BFB-C09A-8A40-E9241319FC95}"/>
                </a:ext>
              </a:extLst>
            </p:cNvPr>
            <p:cNvCxnSpPr>
              <a:stCxn id="31" idx="6"/>
              <a:endCxn id="36" idx="2"/>
            </p:cNvCxnSpPr>
            <p:nvPr/>
          </p:nvCxnSpPr>
          <p:spPr>
            <a:xfrm>
              <a:off x="1329931" y="3436991"/>
              <a:ext cx="169444" cy="23611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연결선: 구부러짐 55">
              <a:extLst>
                <a:ext uri="{FF2B5EF4-FFF2-40B4-BE49-F238E27FC236}">
                  <a16:creationId xmlns:a16="http://schemas.microsoft.com/office/drawing/2014/main" id="{6C19D34B-4AE7-8381-DD43-8CF0E6CFB381}"/>
                </a:ext>
              </a:extLst>
            </p:cNvPr>
            <p:cNvCxnSpPr>
              <a:stCxn id="36" idx="0"/>
              <a:endCxn id="38" idx="2"/>
            </p:cNvCxnSpPr>
            <p:nvPr/>
          </p:nvCxnSpPr>
          <p:spPr>
            <a:xfrm rot="5400000" flipH="1" flipV="1">
              <a:off x="1846231" y="2696370"/>
              <a:ext cx="417376" cy="404820"/>
            </a:xfrm>
            <a:prstGeom prst="curvedConnector2">
              <a:avLst/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연결선: 구부러짐 57">
              <a:extLst>
                <a:ext uri="{FF2B5EF4-FFF2-40B4-BE49-F238E27FC236}">
                  <a16:creationId xmlns:a16="http://schemas.microsoft.com/office/drawing/2014/main" id="{B83C475A-91F5-4AB8-8E22-C94D73F21919}"/>
                </a:ext>
              </a:extLst>
            </p:cNvPr>
            <p:cNvCxnSpPr>
              <a:stCxn id="36" idx="4"/>
              <a:endCxn id="39" idx="2"/>
            </p:cNvCxnSpPr>
            <p:nvPr/>
          </p:nvCxnSpPr>
          <p:spPr>
            <a:xfrm rot="16200000" flipH="1">
              <a:off x="1955908" y="3710337"/>
              <a:ext cx="224789" cy="431586"/>
            </a:xfrm>
            <a:prstGeom prst="curvedConnector2">
              <a:avLst/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연결선: 구부러짐 59">
              <a:extLst>
                <a:ext uri="{FF2B5EF4-FFF2-40B4-BE49-F238E27FC236}">
                  <a16:creationId xmlns:a16="http://schemas.microsoft.com/office/drawing/2014/main" id="{EE11CF99-8FCE-29E0-85D2-2B5307A96B47}"/>
                </a:ext>
              </a:extLst>
            </p:cNvPr>
            <p:cNvCxnSpPr>
              <a:stCxn id="39" idx="4"/>
              <a:endCxn id="40" idx="2"/>
            </p:cNvCxnSpPr>
            <p:nvPr/>
          </p:nvCxnSpPr>
          <p:spPr>
            <a:xfrm rot="16200000" flipH="1">
              <a:off x="2727686" y="4301202"/>
              <a:ext cx="324358" cy="505272"/>
            </a:xfrm>
            <a:prstGeom prst="curvedConnector2">
              <a:avLst/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연결선: 구부러짐 61">
              <a:extLst>
                <a:ext uri="{FF2B5EF4-FFF2-40B4-BE49-F238E27FC236}">
                  <a16:creationId xmlns:a16="http://schemas.microsoft.com/office/drawing/2014/main" id="{36A2059A-489E-5FCB-6972-FFA03A1F34A9}"/>
                </a:ext>
              </a:extLst>
            </p:cNvPr>
            <p:cNvCxnSpPr>
              <a:stCxn id="38" idx="0"/>
              <a:endCxn id="47" idx="2"/>
            </p:cNvCxnSpPr>
            <p:nvPr/>
          </p:nvCxnSpPr>
          <p:spPr>
            <a:xfrm rot="5400000" flipH="1" flipV="1">
              <a:off x="2775222" y="1969679"/>
              <a:ext cx="202521" cy="532038"/>
            </a:xfrm>
            <a:prstGeom prst="curvedConnector2">
              <a:avLst/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연결선: 구부러짐 63">
              <a:extLst>
                <a:ext uri="{FF2B5EF4-FFF2-40B4-BE49-F238E27FC236}">
                  <a16:creationId xmlns:a16="http://schemas.microsoft.com/office/drawing/2014/main" id="{9F8037F1-CFFA-84B8-21A7-3EFBEB4582F6}"/>
                </a:ext>
              </a:extLst>
            </p:cNvPr>
            <p:cNvCxnSpPr>
              <a:stCxn id="47" idx="6"/>
              <a:endCxn id="48" idx="0"/>
            </p:cNvCxnSpPr>
            <p:nvPr/>
          </p:nvCxnSpPr>
          <p:spPr>
            <a:xfrm>
              <a:off x="4375366" y="2134437"/>
              <a:ext cx="834809" cy="863293"/>
            </a:xfrm>
            <a:prstGeom prst="curvedConnector2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연결선: 구부러짐 65">
              <a:extLst>
                <a:ext uri="{FF2B5EF4-FFF2-40B4-BE49-F238E27FC236}">
                  <a16:creationId xmlns:a16="http://schemas.microsoft.com/office/drawing/2014/main" id="{C351B7F8-8B76-2FC3-7278-293EC128451E}"/>
                </a:ext>
              </a:extLst>
            </p:cNvPr>
            <p:cNvCxnSpPr>
              <a:stCxn id="40" idx="6"/>
              <a:endCxn id="48" idx="4"/>
            </p:cNvCxnSpPr>
            <p:nvPr/>
          </p:nvCxnSpPr>
          <p:spPr>
            <a:xfrm flipV="1">
              <a:off x="4375366" y="3681655"/>
              <a:ext cx="834809" cy="1034362"/>
            </a:xfrm>
            <a:prstGeom prst="curvedConnector2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연결선: 구부러짐 67">
              <a:extLst>
                <a:ext uri="{FF2B5EF4-FFF2-40B4-BE49-F238E27FC236}">
                  <a16:creationId xmlns:a16="http://schemas.microsoft.com/office/drawing/2014/main" id="{EF3AB139-9162-8A4E-A773-B5986C7FF575}"/>
                </a:ext>
              </a:extLst>
            </p:cNvPr>
            <p:cNvCxnSpPr>
              <a:cxnSpLocks/>
              <a:stCxn id="48" idx="5"/>
              <a:endCxn id="31" idx="4"/>
            </p:cNvCxnSpPr>
            <p:nvPr/>
          </p:nvCxnSpPr>
          <p:spPr>
            <a:xfrm rot="5400000">
              <a:off x="3298942" y="1367066"/>
              <a:ext cx="100914" cy="4529776"/>
            </a:xfrm>
            <a:prstGeom prst="curvedConnector3">
              <a:avLst>
                <a:gd name="adj1" fmla="val 2497437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연결선: 구부러짐 72">
              <a:extLst>
                <a:ext uri="{FF2B5EF4-FFF2-40B4-BE49-F238E27FC236}">
                  <a16:creationId xmlns:a16="http://schemas.microsoft.com/office/drawing/2014/main" id="{B794101C-B500-E7B8-F427-7A5E550A20B3}"/>
                </a:ext>
              </a:extLst>
            </p:cNvPr>
            <p:cNvCxnSpPr>
              <a:stCxn id="47" idx="0"/>
              <a:endCxn id="50" idx="0"/>
            </p:cNvCxnSpPr>
            <p:nvPr/>
          </p:nvCxnSpPr>
          <p:spPr>
            <a:xfrm rot="16200000" flipH="1">
              <a:off x="4671952" y="879455"/>
              <a:ext cx="1178489" cy="3004527"/>
            </a:xfrm>
            <a:prstGeom prst="curvedConnector3">
              <a:avLst>
                <a:gd name="adj1" fmla="val -19398"/>
              </a:avLst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연결선: 구부러짐 74">
              <a:extLst>
                <a:ext uri="{FF2B5EF4-FFF2-40B4-BE49-F238E27FC236}">
                  <a16:creationId xmlns:a16="http://schemas.microsoft.com/office/drawing/2014/main" id="{A77D6712-D429-AA73-58F1-324417776FC2}"/>
                </a:ext>
              </a:extLst>
            </p:cNvPr>
            <p:cNvCxnSpPr>
              <a:stCxn id="40" idx="4"/>
              <a:endCxn id="50" idx="4"/>
            </p:cNvCxnSpPr>
            <p:nvPr/>
          </p:nvCxnSpPr>
          <p:spPr>
            <a:xfrm rot="5400000" flipH="1" flipV="1">
              <a:off x="4570823" y="2865341"/>
              <a:ext cx="1380748" cy="3004527"/>
            </a:xfrm>
            <a:prstGeom prst="curvedConnector3">
              <a:avLst>
                <a:gd name="adj1" fmla="val -16556"/>
              </a:avLst>
            </a:prstGeom>
            <a:ln>
              <a:solidFill>
                <a:schemeClr val="accent6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90CC906D-F369-8C5A-89F2-F9ACCC164192}"/>
                </a:ext>
              </a:extLst>
            </p:cNvPr>
            <p:cNvSpPr/>
            <p:nvPr/>
          </p:nvSpPr>
          <p:spPr>
            <a:xfrm>
              <a:off x="7468961" y="2949764"/>
              <a:ext cx="706268" cy="706268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패턴결정 </a:t>
              </a:r>
              <a:r>
                <a:rPr lang="en-US" altLang="ko-KR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(</a:t>
              </a:r>
              <a:r>
                <a:rPr lang="ko-KR" altLang="en-US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랜덤</a:t>
              </a:r>
              <a:r>
                <a:rPr lang="en-US" altLang="ko-KR" sz="1050" dirty="0">
                  <a:solidFill>
                    <a:schemeClr val="tx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)</a:t>
              </a:r>
              <a:endParaRPr lang="ko-KR" altLang="en-US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cxnSp>
          <p:nvCxnSpPr>
            <p:cNvPr id="80" name="직선 화살표 연결선 79">
              <a:extLst>
                <a:ext uri="{FF2B5EF4-FFF2-40B4-BE49-F238E27FC236}">
                  <a16:creationId xmlns:a16="http://schemas.microsoft.com/office/drawing/2014/main" id="{50D1176A-4B10-865A-7D00-5BCF12CC5541}"/>
                </a:ext>
              </a:extLst>
            </p:cNvPr>
            <p:cNvCxnSpPr>
              <a:stCxn id="50" idx="6"/>
              <a:endCxn id="76" idx="2"/>
            </p:cNvCxnSpPr>
            <p:nvPr/>
          </p:nvCxnSpPr>
          <p:spPr>
            <a:xfrm flipV="1">
              <a:off x="7116595" y="3302898"/>
              <a:ext cx="352366" cy="211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연결선: 구부러짐 81">
              <a:extLst>
                <a:ext uri="{FF2B5EF4-FFF2-40B4-BE49-F238E27FC236}">
                  <a16:creationId xmlns:a16="http://schemas.microsoft.com/office/drawing/2014/main" id="{A9581ED5-4C2A-D5E4-2E26-31491879ED58}"/>
                </a:ext>
              </a:extLst>
            </p:cNvPr>
            <p:cNvCxnSpPr>
              <a:stCxn id="76" idx="4"/>
              <a:endCxn id="39" idx="6"/>
            </p:cNvCxnSpPr>
            <p:nvPr/>
          </p:nvCxnSpPr>
          <p:spPr>
            <a:xfrm rot="5400000">
              <a:off x="5214983" y="1431412"/>
              <a:ext cx="382493" cy="4831732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연결선: 구부러짐 83">
              <a:extLst>
                <a:ext uri="{FF2B5EF4-FFF2-40B4-BE49-F238E27FC236}">
                  <a16:creationId xmlns:a16="http://schemas.microsoft.com/office/drawing/2014/main" id="{C6496B01-6C8D-217E-F624-EE4280595096}"/>
                </a:ext>
              </a:extLst>
            </p:cNvPr>
            <p:cNvCxnSpPr>
              <a:stCxn id="76" idx="0"/>
              <a:endCxn id="38" idx="6"/>
            </p:cNvCxnSpPr>
            <p:nvPr/>
          </p:nvCxnSpPr>
          <p:spPr>
            <a:xfrm rot="16200000" flipV="1">
              <a:off x="5263010" y="390679"/>
              <a:ext cx="259672" cy="4858498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50F9255D-70AE-7F00-9D1F-7E6736EF4307}"/>
              </a:ext>
            </a:extLst>
          </p:cNvPr>
          <p:cNvCxnSpPr>
            <a:cxnSpLocks/>
            <a:stCxn id="86" idx="3"/>
            <a:endCxn id="89" idx="2"/>
          </p:cNvCxnSpPr>
          <p:nvPr/>
        </p:nvCxnSpPr>
        <p:spPr>
          <a:xfrm>
            <a:off x="8898711" y="3786814"/>
            <a:ext cx="131380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9" name="타원 88">
            <a:extLst>
              <a:ext uri="{FF2B5EF4-FFF2-40B4-BE49-F238E27FC236}">
                <a16:creationId xmlns:a16="http://schemas.microsoft.com/office/drawing/2014/main" id="{BFA405C1-E7F0-8CA4-73A5-9C73C48A2369}"/>
              </a:ext>
            </a:extLst>
          </p:cNvPr>
          <p:cNvSpPr/>
          <p:nvPr/>
        </p:nvSpPr>
        <p:spPr>
          <a:xfrm>
            <a:off x="10212514" y="3058182"/>
            <a:ext cx="1457263" cy="1457263"/>
          </a:xfrm>
          <a:prstGeom prst="ellipse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err="1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60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60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ko-KR" altLang="en-US" sz="1600" dirty="0">
                <a:solidFill>
                  <a:schemeClr val="tx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실행</a:t>
            </a:r>
            <a:endParaRPr lang="ko-KR" altLang="en-US" sz="3200" dirty="0">
              <a:solidFill>
                <a:schemeClr val="tx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53D141B-A5BC-C410-5D42-99127BF2AA0A}"/>
              </a:ext>
            </a:extLst>
          </p:cNvPr>
          <p:cNvSpPr txBox="1"/>
          <p:nvPr/>
        </p:nvSpPr>
        <p:spPr>
          <a:xfrm>
            <a:off x="5139626" y="1858266"/>
            <a:ext cx="140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대기상태 </a:t>
            </a:r>
            <a:r>
              <a:rPr lang="ko-KR" altLang="en-US" sz="900" spc="-15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에서 캐릭터위치가  </a:t>
            </a:r>
            <a:endParaRPr lang="en-US" altLang="ko-KR" sz="9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9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원거리 인식범위로  변경</a:t>
            </a:r>
            <a:endParaRPr lang="ko-KR" altLang="en-US" sz="11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439E3899-C79E-579F-0DCD-FE1D7148F155}"/>
              </a:ext>
            </a:extLst>
          </p:cNvPr>
          <p:cNvSpPr txBox="1"/>
          <p:nvPr/>
        </p:nvSpPr>
        <p:spPr>
          <a:xfrm>
            <a:off x="4206814" y="4030426"/>
            <a:ext cx="1401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대기상태 에서 캐릭터위치가  </a:t>
            </a:r>
            <a:endParaRPr lang="en-US" altLang="ko-KR" sz="9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9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근거리 인식범위로  변경</a:t>
            </a:r>
            <a:endParaRPr lang="ko-KR" altLang="en-US" sz="11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44503FC-6E44-4182-FEE5-B92AFBDA3295}"/>
              </a:ext>
            </a:extLst>
          </p:cNvPr>
          <p:cNvSpPr txBox="1"/>
          <p:nvPr/>
        </p:nvSpPr>
        <p:spPr>
          <a:xfrm>
            <a:off x="3317023" y="5787699"/>
            <a:ext cx="14015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변경 시스템  작동</a:t>
            </a:r>
            <a:endParaRPr lang="ko-KR" altLang="en-US" sz="11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145D20DC-5B03-845D-8299-28713365CC88}"/>
              </a:ext>
            </a:extLst>
          </p:cNvPr>
          <p:cNvSpPr txBox="1"/>
          <p:nvPr/>
        </p:nvSpPr>
        <p:spPr>
          <a:xfrm>
            <a:off x="7387849" y="3866982"/>
            <a:ext cx="14015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spc="-15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결정  랜덤 </a:t>
            </a:r>
            <a:r>
              <a:rPr lang="ko-KR" altLang="en-US" sz="9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시스템  작동</a:t>
            </a:r>
            <a:endParaRPr lang="ko-KR" altLang="en-US" sz="11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9F81837-9913-2048-E7C9-399423540D31}"/>
              </a:ext>
            </a:extLst>
          </p:cNvPr>
          <p:cNvSpPr txBox="1"/>
          <p:nvPr/>
        </p:nvSpPr>
        <p:spPr>
          <a:xfrm>
            <a:off x="7406640" y="2586790"/>
            <a:ext cx="140152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spc="-15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결정  랜덤 </a:t>
            </a:r>
            <a:r>
              <a:rPr lang="ko-KR" altLang="en-US" sz="9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시스템  작동</a:t>
            </a:r>
            <a:endParaRPr lang="ko-KR" altLang="en-US" sz="11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299D5A5-7D69-E830-3EC2-D348241EA718}"/>
              </a:ext>
            </a:extLst>
          </p:cNvPr>
          <p:cNvSpPr txBox="1"/>
          <p:nvPr/>
        </p:nvSpPr>
        <p:spPr>
          <a:xfrm>
            <a:off x="8861617" y="3487437"/>
            <a:ext cx="14015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체력  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30 % 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이하  돌입</a:t>
            </a:r>
            <a:endParaRPr lang="ko-KR" altLang="en-US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5311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521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03</a:t>
            </a:r>
            <a:endParaRPr lang="ko-KR" altLang="en-US" sz="4400" spc="-30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040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03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4227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공격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도약  도약공격  후 일반 바닥 내려 찍기 공격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E15C-3E8D-C1BC-71FA-1565BAEDF61D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FE7DF885-510F-4C0C-9AB1-65C96FA00033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54F6E844-6A3B-2BEC-6FB9-DA862178A764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C34A7A69-730E-1EB1-2BB4-AE3F8B58C267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6CDE00D-535E-F1BF-8DE7-A7D8533C7130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220B2C16-8E94-E3E6-D1B0-CF1FF1829702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47D37651-B8BE-51C5-6483-D127936E78DB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C8943804-76D3-A86A-A946-40132C08755D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BE8DED16-8C58-EB6F-B7B4-98CC76D787D5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070DFE8-FE4D-48F3-B63F-84200830887B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7A2AFB8-B656-F6A0-621C-D6B7692893C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76B4CA5-47CF-D26D-A4AD-83080A41572C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289DE88-A01B-E883-547E-9FD5FF0560C7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077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485C06-F983-F904-19EF-C1D9C43EC3CA}"/>
              </a:ext>
            </a:extLst>
          </p:cNvPr>
          <p:cNvSpPr txBox="1"/>
          <p:nvPr/>
        </p:nvSpPr>
        <p:spPr>
          <a:xfrm>
            <a:off x="782955" y="40504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문서 로그</a:t>
            </a: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7CB16BFF-6FA0-DB0A-4C43-F1727EAB24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41432"/>
              </p:ext>
            </p:extLst>
          </p:nvPr>
        </p:nvGraphicFramePr>
        <p:xfrm>
          <a:off x="782955" y="1069974"/>
          <a:ext cx="1082992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9863">
                  <a:extLst>
                    <a:ext uri="{9D8B030D-6E8A-4147-A177-3AD203B41FA5}">
                      <a16:colId xmlns:a16="http://schemas.microsoft.com/office/drawing/2014/main" val="1856600017"/>
                    </a:ext>
                  </a:extLst>
                </a:gridCol>
                <a:gridCol w="7386348">
                  <a:extLst>
                    <a:ext uri="{9D8B030D-6E8A-4147-A177-3AD203B41FA5}">
                      <a16:colId xmlns:a16="http://schemas.microsoft.com/office/drawing/2014/main" val="4133455495"/>
                    </a:ext>
                  </a:extLst>
                </a:gridCol>
                <a:gridCol w="1683714">
                  <a:extLst>
                    <a:ext uri="{9D8B030D-6E8A-4147-A177-3AD203B41FA5}">
                      <a16:colId xmlns:a16="http://schemas.microsoft.com/office/drawing/2014/main" val="1472735587"/>
                    </a:ext>
                  </a:extLst>
                </a:gridCol>
              </a:tblGrid>
              <a:tr h="2001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작성 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작성 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작성자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6306949"/>
                  </a:ext>
                </a:extLst>
              </a:tr>
              <a:tr h="270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22.09.23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기획서 디자인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보스컨셉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 페이지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1 </a:t>
                      </a: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기본공격 작성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 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김민수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9210383"/>
                  </a:ext>
                </a:extLst>
              </a:tr>
              <a:tr h="27062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22.09.27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패턴 시스템 정리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브롤고딕30" panose="020B0500000000000000" pitchFamily="34" charset="-127"/>
                          <a:ea typeface="브롤고딕30" panose="020B0500000000000000" pitchFamily="34" charset="-127"/>
                        </a:rPr>
                        <a:t>김민수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574331"/>
                  </a:ext>
                </a:extLst>
              </a:tr>
              <a:tr h="270628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8482306"/>
                  </a:ext>
                </a:extLst>
              </a:tr>
              <a:tr h="270628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/>
                        </a:solidFill>
                        <a:latin typeface="브롤고딕30" panose="020B0500000000000000" pitchFamily="34" charset="-127"/>
                        <a:ea typeface="브롤고딕30" panose="020B0500000000000000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53183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7783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03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4227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공격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레이저 공격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E15C-3E8D-C1BC-71FA-1565BAEDF61D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FE7DF885-510F-4C0C-9AB1-65C96FA00033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54F6E844-6A3B-2BEC-6FB9-DA862178A764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C34A7A69-730E-1EB1-2BB4-AE3F8B58C267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6CDE00D-535E-F1BF-8DE7-A7D8533C7130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220B2C16-8E94-E3E6-D1B0-CF1FF1829702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47D37651-B8BE-51C5-6483-D127936E78DB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C8943804-76D3-A86A-A946-40132C08755D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BE8DED16-8C58-EB6F-B7B4-98CC76D787D5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070DFE8-FE4D-48F3-B63F-84200830887B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7A2AFB8-B656-F6A0-621C-D6B7692893C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76B4CA5-47CF-D26D-A4AD-83080A41572C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289DE88-A01B-E883-547E-9FD5FF0560C7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191371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03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42272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공격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낙석  공격 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6E9E15C-3E8D-C1BC-71FA-1565BAEDF61D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FE7DF885-510F-4C0C-9AB1-65C96FA00033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직선 연결선 3">
              <a:extLst>
                <a:ext uri="{FF2B5EF4-FFF2-40B4-BE49-F238E27FC236}">
                  <a16:creationId xmlns:a16="http://schemas.microsoft.com/office/drawing/2014/main" id="{54F6E844-6A3B-2BEC-6FB9-DA862178A764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C34A7A69-730E-1EB1-2BB4-AE3F8B58C267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66CDE00D-535E-F1BF-8DE7-A7D8533C7130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220B2C16-8E94-E3E6-D1B0-CF1FF1829702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47D37651-B8BE-51C5-6483-D127936E78DB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C8943804-76D3-A86A-A946-40132C08755D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BE8DED16-8C58-EB6F-B7B4-98CC76D787D5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070DFE8-FE4D-48F3-B63F-84200830887B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7A2AFB8-B656-F6A0-621C-D6B7692893C1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76B4CA5-47CF-D26D-A4AD-83080A41572C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289DE88-A01B-E883-547E-9FD5FF0560C7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01298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6967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6580533" y="340614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보스패턴 </a:t>
            </a:r>
            <a:r>
              <a:rPr lang="ko-KR" altLang="en-US" b="1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b="1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b="1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endParaRPr lang="ko-KR" altLang="en-US" b="1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006694D-FAAD-2BE2-D7A3-EC3465F2A72E}"/>
              </a:ext>
            </a:extLst>
          </p:cNvPr>
          <p:cNvSpPr/>
          <p:nvPr/>
        </p:nvSpPr>
        <p:spPr>
          <a:xfrm>
            <a:off x="6490128" y="3868205"/>
            <a:ext cx="2382383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기본 공격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– 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바닥 내려찍기 공격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E714450-BEC9-E1B4-8593-889BC45379CB}"/>
              </a:ext>
            </a:extLst>
          </p:cNvPr>
          <p:cNvSpPr/>
          <p:nvPr/>
        </p:nvSpPr>
        <p:spPr>
          <a:xfrm>
            <a:off x="6941373" y="4157230"/>
            <a:ext cx="1479893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– 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돌진 공격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DB8A937-651A-1EFA-90DD-B53B8DF4CCAF}"/>
              </a:ext>
            </a:extLst>
          </p:cNvPr>
          <p:cNvSpPr/>
          <p:nvPr/>
        </p:nvSpPr>
        <p:spPr>
          <a:xfrm>
            <a:off x="6934159" y="4434229"/>
            <a:ext cx="1494320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– 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도약 공격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F6D8973-A0EF-7192-7A9D-0ED8BC746A77}"/>
              </a:ext>
            </a:extLst>
          </p:cNvPr>
          <p:cNvSpPr/>
          <p:nvPr/>
        </p:nvSpPr>
        <p:spPr>
          <a:xfrm>
            <a:off x="6857215" y="4689266"/>
            <a:ext cx="1648208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 – 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레이저 공격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F47D1AB2-E28C-BD5D-3D9A-E626B6E838BB}"/>
              </a:ext>
            </a:extLst>
          </p:cNvPr>
          <p:cNvSpPr/>
          <p:nvPr/>
        </p:nvSpPr>
        <p:spPr>
          <a:xfrm>
            <a:off x="6934159" y="4946441"/>
            <a:ext cx="1494320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 – 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낙석 공격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C2C06CC-97FE-663E-52B3-D732A1D53EC3}"/>
              </a:ext>
            </a:extLst>
          </p:cNvPr>
          <p:cNvSpPr/>
          <p:nvPr/>
        </p:nvSpPr>
        <p:spPr>
          <a:xfrm>
            <a:off x="7128924" y="5241163"/>
            <a:ext cx="1104790" cy="276999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ko-KR" altLang="en-US" sz="1200" b="1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FSM</a:t>
            </a:r>
            <a:endParaRPr lang="ko-KR" altLang="en-US" sz="1200" b="1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3675" y="1883614"/>
            <a:ext cx="187102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01</a:t>
            </a:r>
            <a:endParaRPr lang="ko-KR" altLang="en-US" sz="11500" b="1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98933" y="3433763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보스컨셉</a:t>
            </a:r>
            <a:endParaRPr lang="ko-KR" altLang="en-US" b="1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43274" y="1883614"/>
            <a:ext cx="187102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  <a:endParaRPr lang="ko-KR" altLang="en-US" sz="11500" b="1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521339" y="3422798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 패턴 </a:t>
            </a:r>
            <a:r>
              <a:rPr lang="ko-KR" altLang="en-US" b="1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b="1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b="1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b="1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92875" y="1883614"/>
            <a:ext cx="187102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03</a:t>
            </a:r>
            <a:endParaRPr lang="ko-KR" altLang="en-US" sz="11500" b="1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69117" y="627893"/>
            <a:ext cx="20537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CONTENTS</a:t>
            </a:r>
            <a:endParaRPr lang="ko-KR" altLang="en-US" sz="3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3" name="직선 연결선 12"/>
          <p:cNvCxnSpPr>
            <a:cxnSpLocks/>
          </p:cNvCxnSpPr>
          <p:nvPr/>
        </p:nvCxnSpPr>
        <p:spPr>
          <a:xfrm>
            <a:off x="5014614" y="1243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3430934" y="3876040"/>
            <a:ext cx="23823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기본 공격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– 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바닥 내려찍기 공격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04E33E9-8B23-3A11-33EC-1DB2B0EEF642}"/>
              </a:ext>
            </a:extLst>
          </p:cNvPr>
          <p:cNvSpPr/>
          <p:nvPr/>
        </p:nvSpPr>
        <p:spPr>
          <a:xfrm>
            <a:off x="3882179" y="4165065"/>
            <a:ext cx="14798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– 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돌진 공격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D25CDBE-7904-1C42-E093-BA72DE54C416}"/>
              </a:ext>
            </a:extLst>
          </p:cNvPr>
          <p:cNvSpPr/>
          <p:nvPr/>
        </p:nvSpPr>
        <p:spPr>
          <a:xfrm>
            <a:off x="3874965" y="4442064"/>
            <a:ext cx="14943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– 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도약 공격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9BD91852-D9BB-AC08-FFE4-F61113408B8C}"/>
              </a:ext>
            </a:extLst>
          </p:cNvPr>
          <p:cNvSpPr/>
          <p:nvPr/>
        </p:nvSpPr>
        <p:spPr>
          <a:xfrm>
            <a:off x="3798021" y="4697101"/>
            <a:ext cx="16482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 – 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레이저 공격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E7EE981-C4CF-7CCF-F2E7-638D669D35B9}"/>
              </a:ext>
            </a:extLst>
          </p:cNvPr>
          <p:cNvSpPr/>
          <p:nvPr/>
        </p:nvSpPr>
        <p:spPr>
          <a:xfrm>
            <a:off x="3874965" y="4954276"/>
            <a:ext cx="14943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스킬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4 – 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낙석 공격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71EB291-AB8B-B538-20FE-34CAD8DAB7C3}"/>
              </a:ext>
            </a:extLst>
          </p:cNvPr>
          <p:cNvSpPr/>
          <p:nvPr/>
        </p:nvSpPr>
        <p:spPr>
          <a:xfrm>
            <a:off x="4069730" y="5241163"/>
            <a:ext cx="11047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b="1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FSM</a:t>
            </a:r>
            <a:endParaRPr lang="ko-KR" altLang="en-US" sz="1200" b="1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84188BA-BEA8-8207-4024-74ADD3F4471B}"/>
              </a:ext>
            </a:extLst>
          </p:cNvPr>
          <p:cNvSpPr txBox="1"/>
          <p:nvPr/>
        </p:nvSpPr>
        <p:spPr>
          <a:xfrm>
            <a:off x="9445600" y="1892390"/>
            <a:ext cx="187102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04</a:t>
            </a:r>
            <a:endParaRPr lang="ko-KR" altLang="en-US" sz="11500" b="1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3E62C037-19B9-B590-4F41-67B0C6D6B5B6}"/>
              </a:ext>
            </a:extLst>
          </p:cNvPr>
          <p:cNvSpPr/>
          <p:nvPr/>
        </p:nvSpPr>
        <p:spPr>
          <a:xfrm>
            <a:off x="9557041" y="3398305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보스전</a:t>
            </a:r>
            <a:r>
              <a:rPr lang="ko-KR" altLang="en-US" b="1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구성</a:t>
            </a:r>
          </a:p>
        </p:txBody>
      </p:sp>
    </p:spTree>
    <p:extLst>
      <p:ext uri="{BB962C8B-B14F-4D97-AF65-F5344CB8AC3E}">
        <p14:creationId xmlns:p14="http://schemas.microsoft.com/office/powerpoint/2010/main" val="2240987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521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01</a:t>
            </a:r>
            <a:endParaRPr lang="ko-KR" altLang="en-US" sz="4400" spc="-30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500" y="3142342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 컨셉</a:t>
            </a:r>
          </a:p>
        </p:txBody>
      </p:sp>
    </p:spTree>
    <p:extLst>
      <p:ext uri="{BB962C8B-B14F-4D97-AF65-F5344CB8AC3E}">
        <p14:creationId xmlns:p14="http://schemas.microsoft.com/office/powerpoint/2010/main" val="3514545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그림 52">
            <a:extLst>
              <a:ext uri="{FF2B5EF4-FFF2-40B4-BE49-F238E27FC236}">
                <a16:creationId xmlns:a16="http://schemas.microsoft.com/office/drawing/2014/main" id="{C96C95C7-B85D-3338-B7D5-C0CBBAD855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8676485" y="1329776"/>
            <a:ext cx="3037107" cy="2523432"/>
          </a:xfrm>
          <a:prstGeom prst="rect">
            <a:avLst/>
          </a:prstGeom>
        </p:spPr>
      </p:pic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 컨셉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01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68705" y="817737"/>
            <a:ext cx="23260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스테이지  보스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수호골렘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algn="ctr"/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A58CF73-11B5-5AE0-934A-40768B541FC9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/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브롤고딕30" panose="020B0500000000000000" pitchFamily="34" charset="-127"/>
                <a:ea typeface="브롤고딕30" panose="020B0500000000000000" pitchFamily="34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김민수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받은 용사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 보스 기획서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3705378-0D6A-C4F2-0581-B15F03782C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555791" y="1290571"/>
            <a:ext cx="3144148" cy="25234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2AC544-0F60-4864-13D1-095FA0AD4B02}"/>
              </a:ext>
            </a:extLst>
          </p:cNvPr>
          <p:cNvSpPr txBox="1"/>
          <p:nvPr/>
        </p:nvSpPr>
        <p:spPr>
          <a:xfrm>
            <a:off x="3515516" y="1129682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b="1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수호골렘</a:t>
            </a:r>
            <a:endParaRPr lang="en-US" altLang="ko-KR" b="1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D43388-26C7-731B-B153-A2FA84D84305}"/>
              </a:ext>
            </a:extLst>
          </p:cNvPr>
          <p:cNvSpPr txBox="1"/>
          <p:nvPr/>
        </p:nvSpPr>
        <p:spPr>
          <a:xfrm>
            <a:off x="3785542" y="1499014"/>
            <a:ext cx="31705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마왕의  탑을 오를 자격을 심사하는 </a:t>
            </a:r>
            <a:r>
              <a:rPr lang="ko-KR" altLang="en-US" sz="14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골렘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3A8984-4774-5E31-7AAE-7E4101CF30EA}"/>
              </a:ext>
            </a:extLst>
          </p:cNvPr>
          <p:cNvSpPr txBox="1"/>
          <p:nvPr/>
        </p:nvSpPr>
        <p:spPr>
          <a:xfrm>
            <a:off x="3838882" y="1824543"/>
            <a:ext cx="48152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돌진과 도약 공격을 사용하여 큰 체구를 이용한 물리 공격이 다수 존재하지만 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        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레이저나 돌을  떨어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뜨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리는  것 같은 마법 또한 사용하여 공격한다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가운데  머리를 중심으로  마법으로  뭉쳐진 돌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골렘이다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85EE48-0F24-54BE-21C8-E562B7BAC2C7}"/>
              </a:ext>
            </a:extLst>
          </p:cNvPr>
          <p:cNvSpPr txBox="1"/>
          <p:nvPr/>
        </p:nvSpPr>
        <p:spPr>
          <a:xfrm>
            <a:off x="3838882" y="2686317"/>
            <a:ext cx="4485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페이즈가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존재 한다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 ( </a:t>
            </a:r>
            <a:r>
              <a:rPr lang="ko-KR" altLang="en-US" sz="14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체력이 </a:t>
            </a:r>
            <a:r>
              <a:rPr lang="en-US" altLang="ko-KR" sz="14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30% </a:t>
            </a:r>
            <a:r>
              <a:rPr lang="ko-KR" altLang="en-US" sz="14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이하 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면 페이지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 돌입한다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6F3632-B980-74A3-3C1D-EF64FDD917A1}"/>
              </a:ext>
            </a:extLst>
          </p:cNvPr>
          <p:cNvSpPr txBox="1"/>
          <p:nvPr/>
        </p:nvSpPr>
        <p:spPr>
          <a:xfrm>
            <a:off x="3838882" y="3004100"/>
            <a:ext cx="4815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단계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돌진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,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도약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,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바닥 찍기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,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레이저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,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낙석 의  패턴을  사용 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단계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1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단계의 패턴을 업그레이드 하고  더  자주 강한 스킬을 사용한다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4F1BBD9-F902-FB7B-C7C9-FAAADD885FD5}"/>
              </a:ext>
            </a:extLst>
          </p:cNvPr>
          <p:cNvSpPr txBox="1"/>
          <p:nvPr/>
        </p:nvSpPr>
        <p:spPr>
          <a:xfrm>
            <a:off x="381597" y="40963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C93404F-2142-BF1B-728E-74A187C9AFCE}"/>
              </a:ext>
            </a:extLst>
          </p:cNvPr>
          <p:cNvSpPr txBox="1"/>
          <p:nvPr/>
        </p:nvSpPr>
        <p:spPr>
          <a:xfrm>
            <a:off x="2917776" y="4679645"/>
            <a:ext cx="81956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공격의 중심에 더 가까울 수록 높은 피해를 입습니다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가장 가운데의 원은 무조건 최대 피해를 입히고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그 밖의 구역은 공격에서 멀어질 수록 최소 데미지로  줄어듭니다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7F647CA5-E43E-3044-8000-9C4799E53FEC}"/>
              </a:ext>
            </a:extLst>
          </p:cNvPr>
          <p:cNvSpPr/>
          <p:nvPr/>
        </p:nvSpPr>
        <p:spPr>
          <a:xfrm>
            <a:off x="1062978" y="4685378"/>
            <a:ext cx="1682496" cy="1682496"/>
          </a:xfrm>
          <a:prstGeom prst="ellipse">
            <a:avLst/>
          </a:prstGeom>
          <a:gradFill>
            <a:gsLst>
              <a:gs pos="0">
                <a:srgbClr val="00B0F0"/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F5FC104B-341E-1C73-3036-B521F8EF43B7}"/>
              </a:ext>
            </a:extLst>
          </p:cNvPr>
          <p:cNvSpPr/>
          <p:nvPr/>
        </p:nvSpPr>
        <p:spPr>
          <a:xfrm>
            <a:off x="1512509" y="5134909"/>
            <a:ext cx="783434" cy="783434"/>
          </a:xfrm>
          <a:prstGeom prst="ellipse">
            <a:avLst/>
          </a:prstGeom>
          <a:solidFill>
            <a:srgbClr val="FF65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37C06E6-8049-0C8C-31BE-0002338EA365}"/>
              </a:ext>
            </a:extLst>
          </p:cNvPr>
          <p:cNvSpPr txBox="1"/>
          <p:nvPr/>
        </p:nvSpPr>
        <p:spPr>
          <a:xfrm>
            <a:off x="274382" y="4669506"/>
            <a:ext cx="10260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중심 데미지</a:t>
            </a:r>
            <a:endParaRPr lang="en-US" altLang="ko-KR" sz="1200" spc="-150" dirty="0">
              <a:solidFill>
                <a:srgbClr val="FF6565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Ex ) 25  </a:t>
            </a:r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endParaRPr lang="en-US" altLang="ko-KR" sz="1200" spc="-150" dirty="0">
              <a:solidFill>
                <a:srgbClr val="FF6565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19D79323-586D-8E55-F455-54C4173ABA0E}"/>
              </a:ext>
            </a:extLst>
          </p:cNvPr>
          <p:cNvCxnSpPr>
            <a:cxnSpLocks/>
            <a:stCxn id="37" idx="2"/>
          </p:cNvCxnSpPr>
          <p:nvPr/>
        </p:nvCxnSpPr>
        <p:spPr>
          <a:xfrm>
            <a:off x="787417" y="5131171"/>
            <a:ext cx="1085787" cy="4489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DC18DD51-4DBB-3F67-7EE0-309781458FE2}"/>
              </a:ext>
            </a:extLst>
          </p:cNvPr>
          <p:cNvCxnSpPr>
            <a:cxnSpLocks/>
            <a:stCxn id="52" idx="0"/>
          </p:cNvCxnSpPr>
          <p:nvPr/>
        </p:nvCxnSpPr>
        <p:spPr>
          <a:xfrm flipV="1">
            <a:off x="672317" y="5675808"/>
            <a:ext cx="638323" cy="30149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8CA60EE6-B3AA-DF57-D3DE-B250E1732E02}"/>
              </a:ext>
            </a:extLst>
          </p:cNvPr>
          <p:cNvSpPr txBox="1"/>
          <p:nvPr/>
        </p:nvSpPr>
        <p:spPr>
          <a:xfrm>
            <a:off x="-3221" y="5977306"/>
            <a:ext cx="13510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38ACEB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외곽 데미지</a:t>
            </a:r>
            <a:endParaRPr lang="en-US" altLang="ko-KR" sz="1200" spc="-150" dirty="0">
              <a:solidFill>
                <a:srgbClr val="38ACEB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sz="1200" spc="-150" dirty="0">
                <a:solidFill>
                  <a:srgbClr val="38ACEB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Ex) 10</a:t>
            </a:r>
            <a:r>
              <a:rPr lang="ko-KR" altLang="en-US" sz="1200" spc="-150" dirty="0">
                <a:solidFill>
                  <a:srgbClr val="38ACEB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endParaRPr lang="en-US" altLang="ko-KR" sz="1200" spc="-150" dirty="0">
              <a:solidFill>
                <a:srgbClr val="38ACEB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975CF8C6-AD85-5FC5-05DF-518FFA218EA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2917776" y="2577912"/>
            <a:ext cx="898779" cy="1168433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F609B806-D45C-C439-B0CC-B4BB1CC282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8793514" y="2606118"/>
            <a:ext cx="898779" cy="1168433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2D5240B3-7742-4ABA-8752-A11B9AC5F8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9692293" y="2606118"/>
            <a:ext cx="898779" cy="1168433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F1B4997C-1AAC-455E-E2C2-478F33A33E3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10627044" y="2606118"/>
            <a:ext cx="898779" cy="1168433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6C894A53-D782-CCFE-A299-59CBB58C5D2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302"/>
          <a:stretch/>
        </p:blipFill>
        <p:spPr>
          <a:xfrm>
            <a:off x="10635470" y="1418215"/>
            <a:ext cx="898779" cy="1168433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2228BB65-F2C8-2A55-A17C-5E849BD3941D}"/>
              </a:ext>
            </a:extLst>
          </p:cNvPr>
          <p:cNvSpPr txBox="1"/>
          <p:nvPr/>
        </p:nvSpPr>
        <p:spPr>
          <a:xfrm>
            <a:off x="8492062" y="1019938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크기</a:t>
            </a:r>
            <a:endParaRPr lang="en-US" altLang="ko-KR" b="1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F5E8522-7A4F-1F92-0282-D32CBDB67157}"/>
              </a:ext>
            </a:extLst>
          </p:cNvPr>
          <p:cNvSpPr txBox="1"/>
          <p:nvPr/>
        </p:nvSpPr>
        <p:spPr>
          <a:xfrm>
            <a:off x="8738544" y="3813491"/>
            <a:ext cx="25474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가로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3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세로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의  크기를 가지고  있습니다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417E5E7-F7BC-B547-7086-9796E3D2447D}"/>
              </a:ext>
            </a:extLst>
          </p:cNvPr>
          <p:cNvSpPr txBox="1"/>
          <p:nvPr/>
        </p:nvSpPr>
        <p:spPr>
          <a:xfrm>
            <a:off x="8738544" y="4026864"/>
            <a:ext cx="19918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※ </a:t>
            </a:r>
            <a:r>
              <a:rPr lang="ko-KR" altLang="en-US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캐릭터를 </a:t>
            </a:r>
            <a:r>
              <a:rPr lang="en-US" altLang="ko-KR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  가정했습니다</a:t>
            </a:r>
            <a:r>
              <a:rPr lang="en-US" altLang="ko-KR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	</a:t>
            </a:r>
          </a:p>
        </p:txBody>
      </p:sp>
    </p:spTree>
    <p:extLst>
      <p:ext uri="{BB962C8B-B14F-4D97-AF65-F5344CB8AC3E}">
        <p14:creationId xmlns:p14="http://schemas.microsoft.com/office/powerpoint/2010/main" val="1274277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 컨셉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01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68705" y="817737"/>
            <a:ext cx="23260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스테이지  보스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수호골렘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algn="ctr"/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A58CF73-11B5-5AE0-934A-40768B541FC9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/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브롤고딕30" panose="020B0500000000000000" pitchFamily="34" charset="-127"/>
                <a:ea typeface="브롤고딕30" panose="020B0500000000000000" pitchFamily="34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김민수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받은 용사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 보스 기획서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3705378-0D6A-C4F2-0581-B15F03782C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468914" y="2423564"/>
            <a:ext cx="3144148" cy="252343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2B7F01-C2DF-323E-8D95-121E18850B5C}"/>
              </a:ext>
            </a:extLst>
          </p:cNvPr>
          <p:cNvSpPr txBox="1"/>
          <p:nvPr/>
        </p:nvSpPr>
        <p:spPr>
          <a:xfrm>
            <a:off x="3755937" y="1640495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b="1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골렘의</a:t>
            </a:r>
            <a:r>
              <a:rPr lang="ko-KR" altLang="en-US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정보 </a:t>
            </a:r>
            <a:endParaRPr lang="en-US" altLang="ko-KR" b="1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A12703-DF80-3738-93FC-06B52EF0F5C0}"/>
              </a:ext>
            </a:extLst>
          </p:cNvPr>
          <p:cNvSpPr txBox="1"/>
          <p:nvPr/>
        </p:nvSpPr>
        <p:spPr>
          <a:xfrm>
            <a:off x="4058152" y="1991179"/>
            <a:ext cx="6837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 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파워 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디스커먼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체력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    2000  (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변동가능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</a:p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이동속도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캐릭터  이동속도의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0.7</a:t>
            </a:r>
          </a:p>
          <a:p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스토리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용사의  자질을  시험하기위해 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배치되어있는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골렘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탑에   올라가기  위해서는 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골렘의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시험을 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통과해야한다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사망하게 된다면  스테이지  이후  플레이어에게  상대에  대해서  설명을  해주는 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펫으로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변하여  스토리를  진행한다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03EF698A-ECAC-8183-20D9-418D23873F5F}"/>
              </a:ext>
            </a:extLst>
          </p:cNvPr>
          <p:cNvGrpSpPr/>
          <p:nvPr/>
        </p:nvGrpSpPr>
        <p:grpSpPr>
          <a:xfrm>
            <a:off x="3718356" y="3357237"/>
            <a:ext cx="7140103" cy="789708"/>
            <a:chOff x="3755937" y="2888043"/>
            <a:chExt cx="7140103" cy="78970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74351F9-42FF-DB06-D883-990BEFF6D9CF}"/>
                </a:ext>
              </a:extLst>
            </p:cNvPr>
            <p:cNvSpPr txBox="1"/>
            <p:nvPr/>
          </p:nvSpPr>
          <p:spPr>
            <a:xfrm>
              <a:off x="4058152" y="3216086"/>
              <a:ext cx="68378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등장  모션  </a:t>
              </a:r>
              <a:r>
                <a:rPr lang="en-US" altLang="ko-KR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:   </a:t>
              </a:r>
              <a:r>
                <a:rPr lang="ko-KR" altLang="en-US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던전의  문이  파괴되며  문  가장  위에  있는  얼굴 을  중심으로  문의  파편들이  모여서 몸을  이룬다</a:t>
              </a:r>
              <a:r>
                <a:rPr lang="en-US" altLang="ko-KR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.</a:t>
              </a:r>
            </a:p>
            <a:p>
              <a:r>
                <a:rPr lang="ko-KR" altLang="en-US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사망  모션  </a:t>
              </a:r>
              <a:r>
                <a:rPr lang="en-US" altLang="ko-KR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:   </a:t>
              </a:r>
              <a:r>
                <a:rPr lang="ko-KR" altLang="en-US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몸들이  전부  무너지며  사망하고  얼굴만  남고  그  위치에  문이  생성된다</a:t>
              </a:r>
              <a:r>
                <a:rPr lang="en-US" altLang="ko-KR" sz="1200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BDA4DB6-4B77-ACDD-0F8D-04093DD72668}"/>
                </a:ext>
              </a:extLst>
            </p:cNvPr>
            <p:cNvSpPr txBox="1"/>
            <p:nvPr/>
          </p:nvSpPr>
          <p:spPr>
            <a:xfrm>
              <a:off x="3755937" y="2888043"/>
              <a:ext cx="30112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ko-KR" altLang="en-US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애니메이션</a:t>
              </a:r>
              <a:endParaRPr lang="en-US" altLang="ko-KR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1722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타원 61">
            <a:extLst>
              <a:ext uri="{FF2B5EF4-FFF2-40B4-BE49-F238E27FC236}">
                <a16:creationId xmlns:a16="http://schemas.microsoft.com/office/drawing/2014/main" id="{17559DF2-97F5-327A-4219-B0135867B0C4}"/>
              </a:ext>
            </a:extLst>
          </p:cNvPr>
          <p:cNvSpPr/>
          <p:nvPr/>
        </p:nvSpPr>
        <p:spPr>
          <a:xfrm>
            <a:off x="9636714" y="1283159"/>
            <a:ext cx="1800000" cy="1800000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C721F7BE-68C4-EA87-42E5-903295BECD8F}"/>
              </a:ext>
            </a:extLst>
          </p:cNvPr>
          <p:cNvSpPr/>
          <p:nvPr/>
        </p:nvSpPr>
        <p:spPr>
          <a:xfrm>
            <a:off x="121797" y="5684193"/>
            <a:ext cx="11896045" cy="1221072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CDFED36C-3B69-EEF0-7E58-D14DF6F7BABB}"/>
              </a:ext>
            </a:extLst>
          </p:cNvPr>
          <p:cNvSpPr/>
          <p:nvPr/>
        </p:nvSpPr>
        <p:spPr>
          <a:xfrm>
            <a:off x="2934174" y="5826073"/>
            <a:ext cx="6133098" cy="905371"/>
          </a:xfrm>
          <a:prstGeom prst="ellipse">
            <a:avLst/>
          </a:prstGeom>
          <a:solidFill>
            <a:srgbClr val="FF656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 컨셉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1789" y="356072"/>
            <a:ext cx="4732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01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68705" y="817737"/>
            <a:ext cx="40197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스테이지  보스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수호골렘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캐릭터 인식범위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algn="ctr"/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0A58CF73-11B5-5AE0-934A-40768B541FC9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/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브롤고딕30" panose="020B0500000000000000" pitchFamily="34" charset="-127"/>
                <a:ea typeface="브롤고딕30" panose="020B0500000000000000" pitchFamily="34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김민수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받은 용사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브롤고딕30" panose="020B0500000000000000" pitchFamily="34" charset="-127"/>
                  <a:ea typeface="브롤고딕30" panose="020B0500000000000000" pitchFamily="34" charset="-127"/>
                </a:rPr>
                <a:t> 보스 기획서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99DF45C9-7E23-F3EF-B750-4E925CF3BA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4566826" y="3835434"/>
            <a:ext cx="3144148" cy="25234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9751AD5-FDEE-6FA8-8047-68A99B47D146}"/>
              </a:ext>
            </a:extLst>
          </p:cNvPr>
          <p:cNvSpPr txBox="1"/>
          <p:nvPr/>
        </p:nvSpPr>
        <p:spPr>
          <a:xfrm>
            <a:off x="755286" y="1217846"/>
            <a:ext cx="3436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보스는  총 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개의  인식 범위를 가지고  있습니다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13004A-01E8-1096-0F85-A7DFD82A9CDF}"/>
              </a:ext>
            </a:extLst>
          </p:cNvPr>
          <p:cNvSpPr txBox="1"/>
          <p:nvPr/>
        </p:nvSpPr>
        <p:spPr>
          <a:xfrm>
            <a:off x="717462" y="1513854"/>
            <a:ext cx="4815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근접 공격을  사용하기위해  인식하는  </a:t>
            </a:r>
            <a:r>
              <a:rPr lang="ko-KR" altLang="en-US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근접 인식범위 </a:t>
            </a:r>
            <a:endParaRPr lang="en-US" altLang="ko-KR" sz="12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DEA430-6BE0-7B10-FE9F-F453ED341AE3}"/>
              </a:ext>
            </a:extLst>
          </p:cNvPr>
          <p:cNvSpPr txBox="1"/>
          <p:nvPr/>
        </p:nvSpPr>
        <p:spPr>
          <a:xfrm>
            <a:off x="717462" y="1787618"/>
            <a:ext cx="5980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원거리 공격과  캐릭터와의 거리를 벌리기 위해   사용하기위해  인식하는  </a:t>
            </a:r>
            <a:r>
              <a:rPr lang="ko-KR" altLang="en-US" sz="1200" spc="-150" dirty="0">
                <a:solidFill>
                  <a:schemeClr val="accent4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원거리인식범위</a:t>
            </a:r>
            <a:r>
              <a:rPr lang="ko-KR" altLang="en-US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en-US" altLang="ko-KR" sz="12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909EA0-DB2D-D0C3-9D8C-3F6DE90A8DA9}"/>
              </a:ext>
            </a:extLst>
          </p:cNvPr>
          <p:cNvSpPr txBox="1"/>
          <p:nvPr/>
        </p:nvSpPr>
        <p:spPr>
          <a:xfrm>
            <a:off x="1023645" y="2094567"/>
            <a:ext cx="6861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Ex)  </a:t>
            </a:r>
            <a:r>
              <a:rPr lang="ko-KR" altLang="en-US" sz="11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보스가  </a:t>
            </a:r>
            <a:r>
              <a:rPr lang="ko-KR" altLang="en-US" sz="11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근접  공격</a:t>
            </a:r>
            <a:r>
              <a:rPr lang="ko-KR" altLang="en-US" sz="11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을  사용한다면  </a:t>
            </a:r>
            <a:r>
              <a:rPr lang="ko-KR" altLang="en-US" sz="11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유저캐릭터가  근접인식 범위로에 위치하도록  보스가 이동합니다</a:t>
            </a:r>
            <a:r>
              <a:rPr lang="en-US" altLang="ko-KR" sz="11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r>
              <a:rPr lang="ko-KR" altLang="en-US" sz="11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en-US" altLang="ko-KR" sz="11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935264D-B8A6-714D-4A9E-A1C28E1ED61D}"/>
              </a:ext>
            </a:extLst>
          </p:cNvPr>
          <p:cNvSpPr txBox="1"/>
          <p:nvPr/>
        </p:nvSpPr>
        <p:spPr>
          <a:xfrm>
            <a:off x="1023645" y="2306656"/>
            <a:ext cx="68612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Ex)  </a:t>
            </a:r>
            <a:r>
              <a:rPr lang="ko-KR" altLang="en-US" sz="11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보스가  </a:t>
            </a:r>
            <a:r>
              <a:rPr lang="ko-KR" altLang="en-US" sz="11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원거리  공격</a:t>
            </a:r>
            <a:r>
              <a:rPr lang="ko-KR" altLang="en-US" sz="11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을  사용한다면   </a:t>
            </a:r>
            <a:r>
              <a:rPr lang="ko-KR" altLang="en-US" sz="11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유저캐릭터가  원거리인식 범위로에 위치하도록  보스가 이동합니다</a:t>
            </a:r>
            <a:r>
              <a:rPr lang="en-US" altLang="ko-KR" sz="11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r>
              <a:rPr lang="ko-KR" altLang="en-US" sz="11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endParaRPr lang="en-US" altLang="ko-KR" sz="11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F898132-86CE-DA05-6A15-E3890FA1C01A}"/>
              </a:ext>
            </a:extLst>
          </p:cNvPr>
          <p:cNvSpPr txBox="1"/>
          <p:nvPr/>
        </p:nvSpPr>
        <p:spPr>
          <a:xfrm>
            <a:off x="611789" y="2670928"/>
            <a:ext cx="3436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인식범위  설명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BF492CB5-F476-1E5E-88B4-A7EAAAA0E3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5923124" y="3822310"/>
            <a:ext cx="3144148" cy="2523432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8F0ADC41-A6E0-8AC5-DEE9-BA8D2473B8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3010121" y="3828872"/>
            <a:ext cx="3144148" cy="2523432"/>
          </a:xfrm>
          <a:prstGeom prst="rect">
            <a:avLst/>
          </a:prstGeom>
        </p:spPr>
      </p:pic>
      <p:pic>
        <p:nvPicPr>
          <p:cNvPr id="47" name="그림 46">
            <a:extLst>
              <a:ext uri="{FF2B5EF4-FFF2-40B4-BE49-F238E27FC236}">
                <a16:creationId xmlns:a16="http://schemas.microsoft.com/office/drawing/2014/main" id="{6A1F2149-93C5-09F2-3824-1655B3836D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97118" y="3777365"/>
            <a:ext cx="3144148" cy="2523432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9B741D61-969E-F5E7-9EB2-C2FFFEB485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8849014" y="3731032"/>
            <a:ext cx="3144148" cy="2523432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D06D1ECC-60CD-06C7-4DF6-B9236A3FA4C2}"/>
              </a:ext>
            </a:extLst>
          </p:cNvPr>
          <p:cNvSpPr txBox="1"/>
          <p:nvPr/>
        </p:nvSpPr>
        <p:spPr>
          <a:xfrm>
            <a:off x="848392" y="2929337"/>
            <a:ext cx="6184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인식 범위는  원입니다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 몬스터의  가로 길이를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1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 가정  후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근접 인식범위는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의 반지름을  가진  원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, 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원거리 인식 범위는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2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의 반지름을  가진  원  입니다</a:t>
            </a:r>
            <a:endParaRPr lang="en-US" altLang="ko-KR" sz="12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20DB1FCE-83E2-10BF-5464-535A3D05FD8B}"/>
              </a:ext>
            </a:extLst>
          </p:cNvPr>
          <p:cNvSpPr/>
          <p:nvPr/>
        </p:nvSpPr>
        <p:spPr>
          <a:xfrm>
            <a:off x="10070259" y="1733159"/>
            <a:ext cx="923925" cy="900000"/>
          </a:xfrm>
          <a:prstGeom prst="ellipse">
            <a:avLst/>
          </a:prstGeom>
          <a:solidFill>
            <a:srgbClr val="FF6565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3" name="그림 62">
            <a:extLst>
              <a:ext uri="{FF2B5EF4-FFF2-40B4-BE49-F238E27FC236}">
                <a16:creationId xmlns:a16="http://schemas.microsoft.com/office/drawing/2014/main" id="{22FB9D6B-545F-0C9A-3B98-88061D05E09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10070260" y="1912749"/>
            <a:ext cx="490800" cy="393907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4C6ACBC0-B308-7E53-492F-E54F8310276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10518347" y="1912749"/>
            <a:ext cx="490800" cy="393907"/>
          </a:xfrm>
          <a:prstGeom prst="rect">
            <a:avLst/>
          </a:prstGeom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1057A2DE-E38E-ECA0-46D2-2BD19C47F4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10994184" y="1912749"/>
            <a:ext cx="490800" cy="393907"/>
          </a:xfrm>
          <a:prstGeom prst="rect">
            <a:avLst/>
          </a:prstGeom>
        </p:spPr>
      </p:pic>
      <p:pic>
        <p:nvPicPr>
          <p:cNvPr id="66" name="그림 65">
            <a:extLst>
              <a:ext uri="{FF2B5EF4-FFF2-40B4-BE49-F238E27FC236}">
                <a16:creationId xmlns:a16="http://schemas.microsoft.com/office/drawing/2014/main" id="{CF72C2BE-1896-AB29-7E27-44005B76F15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>
            <a:off x="9616625" y="1912749"/>
            <a:ext cx="490800" cy="393907"/>
          </a:xfrm>
          <a:prstGeom prst="rect">
            <a:avLst/>
          </a:prstGeom>
        </p:spPr>
      </p:pic>
      <p:pic>
        <p:nvPicPr>
          <p:cNvPr id="67" name="그림 66">
            <a:extLst>
              <a:ext uri="{FF2B5EF4-FFF2-40B4-BE49-F238E27FC236}">
                <a16:creationId xmlns:a16="http://schemas.microsoft.com/office/drawing/2014/main" id="{3AA786BC-1967-6840-FA01-F484E972868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 rot="5400000">
            <a:off x="10321216" y="1785751"/>
            <a:ext cx="490800" cy="393907"/>
          </a:xfrm>
          <a:prstGeom prst="rect">
            <a:avLst/>
          </a:prstGeom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AED61BA3-B24B-D7C6-5DE3-A374420E02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 rot="5400000">
            <a:off x="10321216" y="2272065"/>
            <a:ext cx="490800" cy="393907"/>
          </a:xfrm>
          <a:prstGeom prst="rect">
            <a:avLst/>
          </a:prstGeom>
        </p:spPr>
      </p:pic>
      <p:pic>
        <p:nvPicPr>
          <p:cNvPr id="69" name="그림 68">
            <a:extLst>
              <a:ext uri="{FF2B5EF4-FFF2-40B4-BE49-F238E27FC236}">
                <a16:creationId xmlns:a16="http://schemas.microsoft.com/office/drawing/2014/main" id="{D1E8B558-F492-A9F7-3ED1-D2151626B95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 rot="5400000">
            <a:off x="10321216" y="2665523"/>
            <a:ext cx="490800" cy="393907"/>
          </a:xfrm>
          <a:prstGeom prst="rect">
            <a:avLst/>
          </a:prstGeom>
        </p:spPr>
      </p:pic>
      <p:pic>
        <p:nvPicPr>
          <p:cNvPr id="70" name="그림 69">
            <a:extLst>
              <a:ext uri="{FF2B5EF4-FFF2-40B4-BE49-F238E27FC236}">
                <a16:creationId xmlns:a16="http://schemas.microsoft.com/office/drawing/2014/main" id="{3ADEB91B-C89B-A348-4855-68D458322F7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53" r="58047" b="16406"/>
          <a:stretch/>
        </p:blipFill>
        <p:spPr>
          <a:xfrm rot="5400000">
            <a:off x="10321216" y="1294950"/>
            <a:ext cx="490800" cy="393907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:a16="http://schemas.microsoft.com/office/drawing/2014/main" id="{B0B0EF7B-6095-9AA4-8BF2-BE2E21982D9C}"/>
              </a:ext>
            </a:extLst>
          </p:cNvPr>
          <p:cNvSpPr txBox="1"/>
          <p:nvPr/>
        </p:nvSpPr>
        <p:spPr>
          <a:xfrm>
            <a:off x="9201635" y="958799"/>
            <a:ext cx="5980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위에서  본 모습</a:t>
            </a:r>
            <a:endParaRPr lang="en-US" altLang="ko-KR" sz="1200" spc="-150" dirty="0">
              <a:solidFill>
                <a:srgbClr val="FF0000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71616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521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  <a:endParaRPr lang="ko-KR" altLang="en-US" sz="4400" spc="-30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en-US" altLang="ko-KR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1</a:t>
            </a:r>
            <a:endParaRPr lang="ko-KR" altLang="en-US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3228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cxnSpLocks/>
          </p:cNvCxnSpPr>
          <p:nvPr/>
        </p:nvCxnSpPr>
        <p:spPr>
          <a:xfrm>
            <a:off x="1068705" y="763395"/>
            <a:ext cx="243078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8705" y="424090"/>
            <a:ext cx="1475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패턴 </a:t>
            </a:r>
            <a:r>
              <a:rPr lang="ko-KR" altLang="en-US" spc="-150" dirty="0" err="1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페이즈</a:t>
            </a:r>
            <a:r>
              <a:rPr lang="ko-KR" altLang="en-US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</a:t>
            </a:r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endParaRPr lang="ko-KR" altLang="en-US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02972" y="356072"/>
            <a:ext cx="490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02</a:t>
            </a:r>
            <a:r>
              <a:rPr lang="en-US" altLang="ko-KR" sz="2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endParaRPr lang="ko-KR" altLang="en-US" sz="2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17836" y="797274"/>
            <a:ext cx="3011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기본 공격 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-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일반 바닥 내려 찍기 공격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0" y="0"/>
            <a:ext cx="12192000" cy="236220"/>
          </a:xfrm>
          <a:prstGeom prst="rect">
            <a:avLst/>
          </a:prstGeom>
          <a:solidFill>
            <a:srgbClr val="00002F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이름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570720" y="-12695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게임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5360" y="-25390"/>
            <a:ext cx="26212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(</a:t>
            </a:r>
            <a:r>
              <a:rPr lang="ko-KR" altLang="en-US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기획서 제목</a:t>
            </a:r>
            <a:r>
              <a:rPr lang="en-US" altLang="ko-KR" sz="1050" b="1" dirty="0">
                <a:solidFill>
                  <a:schemeClr val="bg1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)</a:t>
            </a:r>
            <a:endParaRPr lang="ko-KR" altLang="en-US" sz="1050" b="1" dirty="0">
              <a:solidFill>
                <a:schemeClr val="bg1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CFBC43E7-0A2B-B436-5CE1-94862F59C96F}"/>
              </a:ext>
            </a:extLst>
          </p:cNvPr>
          <p:cNvGrpSpPr/>
          <p:nvPr/>
        </p:nvGrpSpPr>
        <p:grpSpPr>
          <a:xfrm>
            <a:off x="0" y="-25390"/>
            <a:ext cx="12192000" cy="274305"/>
            <a:chOff x="0" y="-25390"/>
            <a:chExt cx="12192000" cy="274305"/>
          </a:xfrm>
        </p:grpSpPr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4514359B-6EB9-6279-D4B1-CED5D45CB67B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D0CECE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AA3FE29E-3BF2-1528-B0D0-1F3CFA52B4B1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>
              <a:extLst>
                <a:ext uri="{FF2B5EF4-FFF2-40B4-BE49-F238E27FC236}">
                  <a16:creationId xmlns:a16="http://schemas.microsoft.com/office/drawing/2014/main" id="{4B8C44DF-97A4-5C16-34E9-08C5AF754661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6E827DB6-91B3-9399-1508-74714C976AE9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538F8FDB-A59A-FCD9-63D8-B21DE9FAD90F}"/>
                </a:ext>
              </a:extLst>
            </p:cNvPr>
            <p:cNvCxnSpPr/>
            <p:nvPr/>
          </p:nvCxnSpPr>
          <p:spPr>
            <a:xfrm>
              <a:off x="10430892" y="144941"/>
              <a:ext cx="360000" cy="0"/>
            </a:xfrm>
            <a:prstGeom prst="line">
              <a:avLst/>
            </a:prstGeom>
            <a:ln w="44450" cap="rnd">
              <a:solidFill>
                <a:srgbClr val="8DBABD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7FAC4F0B-F736-9BA5-DE44-7294FEE05CE5}"/>
                </a:ext>
              </a:extLst>
            </p:cNvPr>
            <p:cNvCxnSpPr/>
            <p:nvPr/>
          </p:nvCxnSpPr>
          <p:spPr>
            <a:xfrm>
              <a:off x="10858459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BC20411C-A762-6F6A-2484-C0271BFD05C9}"/>
                </a:ext>
              </a:extLst>
            </p:cNvPr>
            <p:cNvCxnSpPr/>
            <p:nvPr/>
          </p:nvCxnSpPr>
          <p:spPr>
            <a:xfrm>
              <a:off x="11286026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6DCF8550-DBF0-CBE1-E8EC-A1859C66A13F}"/>
                </a:ext>
              </a:extLst>
            </p:cNvPr>
            <p:cNvCxnSpPr/>
            <p:nvPr/>
          </p:nvCxnSpPr>
          <p:spPr>
            <a:xfrm>
              <a:off x="11713592" y="144941"/>
              <a:ext cx="360000" cy="0"/>
            </a:xfrm>
            <a:prstGeom prst="line">
              <a:avLst/>
            </a:prstGeom>
            <a:ln w="44450" cap="rnd">
              <a:solidFill>
                <a:schemeClr val="bg2">
                  <a:lumMod val="90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3945E249-DD41-F78B-1480-CD2F881D0432}"/>
                </a:ext>
              </a:extLst>
            </p:cNvPr>
            <p:cNvSpPr/>
            <p:nvPr/>
          </p:nvSpPr>
          <p:spPr>
            <a:xfrm>
              <a:off x="0" y="0"/>
              <a:ext cx="12192000" cy="236220"/>
            </a:xfrm>
            <a:prstGeom prst="rect">
              <a:avLst/>
            </a:prstGeom>
            <a:solidFill>
              <a:srgbClr val="00002F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EC6058A-94E7-0A38-1607-EAB573047A76}"/>
                </a:ext>
              </a:extLst>
            </p:cNvPr>
            <p:cNvSpPr txBox="1"/>
            <p:nvPr/>
          </p:nvSpPr>
          <p:spPr>
            <a:xfrm>
              <a:off x="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김민수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C635A3D-9DA4-719D-E934-2B50D76CDD1B}"/>
                </a:ext>
              </a:extLst>
            </p:cNvPr>
            <p:cNvSpPr txBox="1"/>
            <p:nvPr/>
          </p:nvSpPr>
          <p:spPr>
            <a:xfrm>
              <a:off x="9570720" y="-12695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부러진 검과 선택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못</a:t>
              </a:r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’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받은 용사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2F57983-9E9C-CAA5-47B1-B0ACC6E44733}"/>
                </a:ext>
              </a:extLst>
            </p:cNvPr>
            <p:cNvSpPr txBox="1"/>
            <p:nvPr/>
          </p:nvSpPr>
          <p:spPr>
            <a:xfrm>
              <a:off x="4785360" y="-25390"/>
              <a:ext cx="262128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1 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스테이지 </a:t>
              </a:r>
              <a:r>
                <a:rPr lang="ko-KR" altLang="en-US" sz="1050" b="1" dirty="0" err="1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수호골렘</a:t>
              </a:r>
              <a:r>
                <a:rPr lang="ko-KR" altLang="en-US" sz="1050" b="1" dirty="0">
                  <a:solidFill>
                    <a:schemeClr val="bg1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보스 기획서</a:t>
              </a:r>
            </a:p>
          </p:txBody>
        </p:sp>
      </p:grpSp>
      <p:pic>
        <p:nvPicPr>
          <p:cNvPr id="45" name="그림 44" descr="옅은이(가) 표시된 사진&#10;&#10;자동 생성된 설명">
            <a:extLst>
              <a:ext uri="{FF2B5EF4-FFF2-40B4-BE49-F238E27FC236}">
                <a16:creationId xmlns:a16="http://schemas.microsoft.com/office/drawing/2014/main" id="{67BD55F2-D033-7E48-A408-0E86A9F46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" y="1102701"/>
            <a:ext cx="4194495" cy="3157537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D4AEF76-EACC-13EC-F5F0-F136F967C7C4}"/>
              </a:ext>
            </a:extLst>
          </p:cNvPr>
          <p:cNvSpPr txBox="1"/>
          <p:nvPr/>
        </p:nvSpPr>
        <p:spPr>
          <a:xfrm>
            <a:off x="3913991" y="1207698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공격 설명 </a:t>
            </a:r>
            <a:r>
              <a:rPr lang="en-US" altLang="ko-KR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</a:t>
            </a:r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양 손으로 바닥을 내리쳐 피해를 주는 공격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6892970-04B6-315A-B439-9AA12FB927D6}"/>
              </a:ext>
            </a:extLst>
          </p:cNvPr>
          <p:cNvSpPr txBox="1"/>
          <p:nvPr/>
        </p:nvSpPr>
        <p:spPr>
          <a:xfrm>
            <a:off x="4029075" y="1512355"/>
            <a:ext cx="6019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기본 공격입니다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보스가 캐릭터 </a:t>
            </a:r>
            <a:r>
              <a:rPr lang="ko-KR" altLang="en-US" sz="1200" spc="-150" dirty="0">
                <a:solidFill>
                  <a:srgbClr val="FF0000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근접 인식 범위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에서 캐릭터 를 인식했다면 사용하는 기술입니다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플레이어에게  범위를 미리 보여주지 않는 공격입니다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BDF0E05-B116-6833-EA06-D84B067AFD8B}"/>
              </a:ext>
            </a:extLst>
          </p:cNvPr>
          <p:cNvSpPr txBox="1"/>
          <p:nvPr/>
        </p:nvSpPr>
        <p:spPr>
          <a:xfrm>
            <a:off x="4254551" y="2922224"/>
            <a:ext cx="6019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중심 데미지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1 5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 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외곽 데미지 </a:t>
            </a:r>
            <a:r>
              <a:rPr lang="en-US" altLang="ko-KR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:  10 </a:t>
            </a:r>
            <a:r>
              <a:rPr lang="ko-KR" altLang="en-US" sz="12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endParaRPr lang="en-US" altLang="ko-KR" sz="12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48475D9-D733-998B-8D49-0099CB275A4D}"/>
              </a:ext>
            </a:extLst>
          </p:cNvPr>
          <p:cNvSpPr txBox="1"/>
          <p:nvPr/>
        </p:nvSpPr>
        <p:spPr>
          <a:xfrm>
            <a:off x="4105275" y="2637721"/>
            <a:ext cx="4364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데미지</a:t>
            </a:r>
            <a:endParaRPr lang="en-US" altLang="ko-KR" sz="1400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71E1B3-50A8-41F4-CB06-0BC89309B297}"/>
              </a:ext>
            </a:extLst>
          </p:cNvPr>
          <p:cNvSpPr txBox="1"/>
          <p:nvPr/>
        </p:nvSpPr>
        <p:spPr>
          <a:xfrm>
            <a:off x="468053" y="4175870"/>
            <a:ext cx="301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히트박스 설명</a:t>
            </a:r>
            <a:endParaRPr lang="en-US" altLang="ko-KR" b="1" spc="-150" dirty="0">
              <a:solidFill>
                <a:srgbClr val="00002F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A2AF94C-2EB2-B923-327A-62818AF8DC6D}"/>
              </a:ext>
            </a:extLst>
          </p:cNvPr>
          <p:cNvGrpSpPr/>
          <p:nvPr/>
        </p:nvGrpSpPr>
        <p:grpSpPr>
          <a:xfrm>
            <a:off x="743788" y="4701928"/>
            <a:ext cx="1800000" cy="1800000"/>
            <a:chOff x="848392" y="4751414"/>
            <a:chExt cx="1800000" cy="1800000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314D8AD7-EB1D-CEE1-5206-7E129BA69FD6}"/>
                </a:ext>
              </a:extLst>
            </p:cNvPr>
            <p:cNvSpPr/>
            <p:nvPr/>
          </p:nvSpPr>
          <p:spPr>
            <a:xfrm>
              <a:off x="848392" y="4751414"/>
              <a:ext cx="1800000" cy="1800000"/>
            </a:xfrm>
            <a:prstGeom prst="ellipse">
              <a:avLst/>
            </a:prstGeom>
            <a:gradFill>
              <a:gsLst>
                <a:gs pos="0">
                  <a:srgbClr val="00B0F0"/>
                </a:gs>
                <a:gs pos="100000">
                  <a:schemeClr val="accent1"/>
                </a:gs>
              </a:gsLst>
              <a:path path="circle">
                <a:fillToRect l="50000" t="50000" r="50000" b="50000"/>
              </a:path>
            </a:gra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33783679-A5EB-60FB-478E-A9CC33F31AEB}"/>
                </a:ext>
              </a:extLst>
            </p:cNvPr>
            <p:cNvSpPr/>
            <p:nvPr/>
          </p:nvSpPr>
          <p:spPr>
            <a:xfrm>
              <a:off x="1073392" y="4976414"/>
              <a:ext cx="1350000" cy="1350000"/>
            </a:xfrm>
            <a:prstGeom prst="ellipse">
              <a:avLst/>
            </a:prstGeom>
            <a:solidFill>
              <a:srgbClr val="FF656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930175D-E841-CC89-C87D-83F478525CE3}"/>
              </a:ext>
            </a:extLst>
          </p:cNvPr>
          <p:cNvSpPr txBox="1"/>
          <p:nvPr/>
        </p:nvSpPr>
        <p:spPr>
          <a:xfrm>
            <a:off x="2950645" y="4427800"/>
            <a:ext cx="3462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중심 데미지  범위   보스의   가로 길이를  </a:t>
            </a:r>
            <a:r>
              <a:rPr lang="en-US" altLang="ko-KR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  가정  시</a:t>
            </a:r>
            <a:endParaRPr lang="en-US" altLang="ko-KR" sz="1200" spc="-150" dirty="0">
              <a:solidFill>
                <a:srgbClr val="FF6565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</a:t>
            </a:r>
            <a:r>
              <a:rPr lang="ko-KR" altLang="en-US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의  크기입니다</a:t>
            </a:r>
            <a:r>
              <a:rPr lang="en-US" altLang="ko-KR" sz="1200" spc="-150" dirty="0">
                <a:solidFill>
                  <a:srgbClr val="FF6565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 </a:t>
            </a: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94ED3EE6-9978-ACBD-C090-9DABD73BB6BE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1594517" y="4658633"/>
            <a:ext cx="1356128" cy="9229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1F19AB88-5AC6-C77B-EF34-377D0E0CB5F0}"/>
              </a:ext>
            </a:extLst>
          </p:cNvPr>
          <p:cNvCxnSpPr>
            <a:cxnSpLocks/>
          </p:cNvCxnSpPr>
          <p:nvPr/>
        </p:nvCxnSpPr>
        <p:spPr>
          <a:xfrm flipH="1" flipV="1">
            <a:off x="1996166" y="6270890"/>
            <a:ext cx="1057814" cy="2310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E0F3E16-75A8-BCB5-A274-3D5968E6719A}"/>
              </a:ext>
            </a:extLst>
          </p:cNvPr>
          <p:cNvCxnSpPr>
            <a:cxnSpLocks/>
            <a:endCxn id="6" idx="6"/>
          </p:cNvCxnSpPr>
          <p:nvPr/>
        </p:nvCxnSpPr>
        <p:spPr>
          <a:xfrm flipH="1">
            <a:off x="2543788" y="5601928"/>
            <a:ext cx="129161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146B0BD4-5C34-0009-3758-BA2C5B6637F7}"/>
              </a:ext>
            </a:extLst>
          </p:cNvPr>
          <p:cNvSpPr txBox="1"/>
          <p:nvPr/>
        </p:nvSpPr>
        <p:spPr>
          <a:xfrm>
            <a:off x="3801374" y="5371095"/>
            <a:ext cx="3462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히트박스 의  총 원 </a:t>
            </a:r>
            <a:r>
              <a:rPr lang="ko-KR" altLang="en-US" sz="1200" spc="-150" dirty="0" err="1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크기는보스의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 가로 길이를  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 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로  가정  시</a:t>
            </a:r>
            <a:endParaRPr lang="en-US" altLang="ko-KR" sz="1200" spc="-150" dirty="0"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  <a:p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1.5</a:t>
            </a:r>
            <a:r>
              <a:rPr lang="ko-KR" altLang="en-US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의  크기입니다</a:t>
            </a:r>
            <a:r>
              <a:rPr lang="en-US" altLang="ko-KR" sz="1200" spc="-150" dirty="0"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0F1B52B-44F1-81F8-13FA-02619C04AA5C}"/>
              </a:ext>
            </a:extLst>
          </p:cNvPr>
          <p:cNvSpPr txBox="1"/>
          <p:nvPr/>
        </p:nvSpPr>
        <p:spPr>
          <a:xfrm>
            <a:off x="3053980" y="6363221"/>
            <a:ext cx="4210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spc="-150" dirty="0" err="1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외곽데미지</a:t>
            </a:r>
            <a:r>
              <a:rPr lang="ko-KR" altLang="en-US" sz="1200" spc="-150" dirty="0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범위는  총   크기에서  중심 범위를  제외한  영역 입니다</a:t>
            </a:r>
            <a:r>
              <a:rPr lang="en-US" altLang="ko-KR" sz="1200" spc="-150" dirty="0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.</a:t>
            </a:r>
            <a:r>
              <a:rPr lang="ko-KR" altLang="en-US" sz="1200" spc="-150" dirty="0">
                <a:solidFill>
                  <a:srgbClr val="51A5E2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  </a:t>
            </a:r>
            <a:endParaRPr lang="en-US" altLang="ko-KR" sz="1200" spc="-150" dirty="0">
              <a:solidFill>
                <a:srgbClr val="51A5E2"/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896D8D85-F871-C58C-E805-12CA63D14F82}"/>
              </a:ext>
            </a:extLst>
          </p:cNvPr>
          <p:cNvGrpSpPr/>
          <p:nvPr/>
        </p:nvGrpSpPr>
        <p:grpSpPr>
          <a:xfrm>
            <a:off x="7561916" y="4368088"/>
            <a:ext cx="3438806" cy="543137"/>
            <a:chOff x="7419653" y="4258022"/>
            <a:chExt cx="3438806" cy="543137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5D445A28-DAE4-533F-C51D-97A17E11F13D}"/>
                </a:ext>
              </a:extLst>
            </p:cNvPr>
            <p:cNvSpPr txBox="1"/>
            <p:nvPr/>
          </p:nvSpPr>
          <p:spPr>
            <a:xfrm>
              <a:off x="7419653" y="4258022"/>
              <a:ext cx="3011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인스펙터로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</a:t>
              </a:r>
              <a:r>
                <a:rPr lang="ko-KR" altLang="en-US" sz="1400" b="1" spc="-150" dirty="0" err="1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빼줄</a:t>
              </a:r>
              <a:r>
                <a:rPr lang="ko-KR" altLang="en-US" sz="14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  값</a:t>
              </a:r>
              <a:endParaRPr lang="en-US" altLang="ko-KR" sz="14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4D2B924-D43D-9625-1666-7BB5C41D6414}"/>
                </a:ext>
              </a:extLst>
            </p:cNvPr>
            <p:cNvSpPr txBox="1"/>
            <p:nvPr/>
          </p:nvSpPr>
          <p:spPr>
            <a:xfrm>
              <a:off x="7847220" y="4524160"/>
              <a:ext cx="30112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- </a:t>
              </a:r>
              <a:r>
                <a:rPr lang="ko-KR" altLang="en-US" sz="1200" b="1" spc="-150" dirty="0">
                  <a:solidFill>
                    <a:srgbClr val="00002F"/>
                  </a:solidFill>
                  <a:latin typeface="Adobe 고딕 Std B" panose="020B0800000000000000" pitchFamily="34" charset="-127"/>
                  <a:ea typeface="Adobe 고딕 Std B" panose="020B0800000000000000" pitchFamily="34" charset="-127"/>
                </a:rPr>
                <a:t>데미지 값</a:t>
              </a:r>
              <a:endParaRPr lang="en-US" altLang="ko-KR" sz="1200" b="1" spc="-150" dirty="0">
                <a:solidFill>
                  <a:srgbClr val="00002F"/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494213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1505</TotalTime>
  <Words>2039</Words>
  <Application>Microsoft Office PowerPoint</Application>
  <PresentationFormat>와이드스크린</PresentationFormat>
  <Paragraphs>456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맑은 고딕</vt:lpstr>
      <vt:lpstr>Arial</vt:lpstr>
      <vt:lpstr>Adobe 고딕 Std B</vt:lpstr>
      <vt:lpstr>Wingdings</vt:lpstr>
      <vt:lpstr>브롤고딕30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김밍뚜</cp:lastModifiedBy>
  <cp:revision>53</cp:revision>
  <dcterms:created xsi:type="dcterms:W3CDTF">2017-05-29T09:12:16Z</dcterms:created>
  <dcterms:modified xsi:type="dcterms:W3CDTF">2022-09-28T12:55:31Z</dcterms:modified>
</cp:coreProperties>
</file>

<file path=docProps/thumbnail.jpeg>
</file>